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0" r:id="rId1"/>
  </p:sldMasterIdLst>
  <p:notesMasterIdLst>
    <p:notesMasterId r:id="rId48"/>
  </p:notesMasterIdLst>
  <p:sldIdLst>
    <p:sldId id="256" r:id="rId2"/>
    <p:sldId id="285" r:id="rId3"/>
    <p:sldId id="271" r:id="rId4"/>
    <p:sldId id="291" r:id="rId5"/>
    <p:sldId id="290" r:id="rId6"/>
    <p:sldId id="292" r:id="rId7"/>
    <p:sldId id="293" r:id="rId8"/>
    <p:sldId id="294" r:id="rId9"/>
    <p:sldId id="295" r:id="rId10"/>
    <p:sldId id="296" r:id="rId11"/>
    <p:sldId id="297"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c MAIROT" initials="jM" lastIdx="54" clrIdx="0">
    <p:extLst>
      <p:ext uri="{19B8F6BF-5375-455C-9EA6-DF929625EA0E}">
        <p15:presenceInfo xmlns:p15="http://schemas.microsoft.com/office/powerpoint/2012/main" userId="a7236ead1ecc61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E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3" autoAdjust="0"/>
    <p:restoredTop sz="69016" autoAdjust="0"/>
  </p:normalViewPr>
  <p:slideViewPr>
    <p:cSldViewPr snapToGrid="0">
      <p:cViewPr varScale="1">
        <p:scale>
          <a:sx n="99" d="100"/>
          <a:sy n="99" d="100"/>
        </p:scale>
        <p:origin x="108"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35DA-6A7A-4796-B64C-E985DF4E6E80}" type="datetimeFigureOut">
              <a:rPr lang="fr-FR" smtClean="0"/>
              <a:t>30/11/2021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41B8A-EC13-4CD3-902A-C8994A3183B6}" type="slidenum">
              <a:rPr lang="fr-FR" smtClean="0"/>
              <a:t>‹N°›</a:t>
            </a:fld>
            <a:endParaRPr lang="fr-FR"/>
          </a:p>
        </p:txBody>
      </p:sp>
    </p:spTree>
    <p:extLst>
      <p:ext uri="{BB962C8B-B14F-4D97-AF65-F5344CB8AC3E}">
        <p14:creationId xmlns:p14="http://schemas.microsoft.com/office/powerpoint/2010/main" val="1595351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nook.ca/technical/colour_contrast/colour.html"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webaim.org/resources/contrastchecke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sitew.com/Guide/Creer-site-desig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sitew.com/Comment-designer-un-site-web/Tendances-webdesign"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color.adobe.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designspiration.co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paletton.co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paletton.co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paletton.com/"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a:t>
            </a:fld>
            <a:endParaRPr lang="fr-FR"/>
          </a:p>
        </p:txBody>
      </p:sp>
    </p:spTree>
    <p:extLst>
      <p:ext uri="{BB962C8B-B14F-4D97-AF65-F5344CB8AC3E}">
        <p14:creationId xmlns:p14="http://schemas.microsoft.com/office/powerpoint/2010/main" val="3132102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solidFill>
                  <a:srgbClr val="454545"/>
                </a:solidFill>
                <a:effectLst/>
                <a:latin typeface="Segoe UI" panose="020B0502040204020203" pitchFamily="34" charset="0"/>
                <a:ea typeface="Calibri" panose="020F0502020204030204" pitchFamily="34" charset="0"/>
              </a:rPr>
              <a:t>Elle sert d'armature pour organiser la page et son contenu</a:t>
            </a:r>
          </a:p>
          <a:p>
            <a:endParaRPr lang="fr-FR" sz="1800" dirty="0">
              <a:solidFill>
                <a:srgbClr val="454545"/>
              </a:solidFill>
              <a:effectLst/>
              <a:latin typeface="Segoe UI" panose="020B0502040204020203" pitchFamily="34" charset="0"/>
            </a:endParaRPr>
          </a:p>
          <a:p>
            <a:r>
              <a:rPr lang="fr-FR" sz="1800" dirty="0">
                <a:solidFill>
                  <a:srgbClr val="454545"/>
                </a:solidFill>
                <a:effectLst/>
                <a:latin typeface="Segoe UI" panose="020B0502040204020203" pitchFamily="34" charset="0"/>
              </a:rPr>
              <a:t>C’est une aide pour le designer et pour le visiteur</a:t>
            </a:r>
          </a:p>
          <a:p>
            <a:endParaRPr lang="fr-FR" sz="1800" dirty="0">
              <a:solidFill>
                <a:srgbClr val="454545"/>
              </a:solidFill>
              <a:effectLst/>
              <a:latin typeface="Segoe UI" panose="020B0502040204020203" pitchFamily="34" charset="0"/>
            </a:endParaRPr>
          </a:p>
          <a:p>
            <a:r>
              <a:rPr lang="fr-FR" dirty="0"/>
              <a:t>Cela permet d’atteindre un équilibre harmonieux entre l’espacement et l’organisation des blocs</a:t>
            </a:r>
          </a:p>
          <a:p>
            <a:endParaRPr lang="fr-FR" dirty="0"/>
          </a:p>
          <a:p>
            <a:r>
              <a:rPr lang="fr-FR" dirty="0"/>
              <a:t>On obtient une page plus lisible et homogène</a:t>
            </a:r>
          </a:p>
          <a:p>
            <a:endParaRPr lang="fr-FR" dirty="0"/>
          </a:p>
          <a:p>
            <a:r>
              <a:rPr lang="fr-FR" dirty="0"/>
              <a:t>Sans grille un site avec beaucoup de contenu est moins agréable</a:t>
            </a: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10</a:t>
            </a:fld>
            <a:endParaRPr lang="fr-FR"/>
          </a:p>
        </p:txBody>
      </p:sp>
    </p:spTree>
    <p:extLst>
      <p:ext uri="{BB962C8B-B14F-4D97-AF65-F5344CB8AC3E}">
        <p14:creationId xmlns:p14="http://schemas.microsoft.com/office/powerpoint/2010/main" val="2886878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454545"/>
                </a:solidFill>
                <a:effectLst/>
                <a:latin typeface="Segoe UI" panose="020B0502040204020203" pitchFamily="34" charset="0"/>
                <a:ea typeface="Times New Roman" panose="02020603050405020304" pitchFamily="18" charset="0"/>
              </a:rPr>
              <a:t>Il est facile d'imaginer les différentes variantes possibles de grilles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454545"/>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454545"/>
                </a:solidFill>
                <a:effectLst/>
                <a:latin typeface="Segoe UI" panose="020B0502040204020203" pitchFamily="34" charset="0"/>
                <a:ea typeface="Times New Roman" panose="02020603050405020304" pitchFamily="18" charset="0"/>
              </a:rPr>
              <a:t>On joue sur: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454545"/>
                </a:solidFill>
                <a:effectLst/>
                <a:latin typeface="Segoe UI" panose="020B0502040204020203" pitchFamily="34" charset="0"/>
                <a:ea typeface="Times New Roman" panose="02020603050405020304" pitchFamily="18" charset="0"/>
              </a:rPr>
              <a:t>-      le nombre de colonne,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800" dirty="0">
                <a:solidFill>
                  <a:srgbClr val="454545"/>
                </a:solidFill>
                <a:effectLst/>
                <a:latin typeface="Segoe UI" panose="020B0502040204020203" pitchFamily="34" charset="0"/>
                <a:ea typeface="Times New Roman" panose="02020603050405020304" pitchFamily="18" charset="0"/>
              </a:rPr>
              <a:t>leur largeur,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800" dirty="0">
                <a:solidFill>
                  <a:srgbClr val="454545"/>
                </a:solidFill>
                <a:effectLst/>
                <a:latin typeface="Segoe UI" panose="020B0502040204020203" pitchFamily="34" charset="0"/>
                <a:ea typeface="Times New Roman" panose="02020603050405020304" pitchFamily="18" charset="0"/>
              </a:rPr>
              <a:t>la largeur des gouttières,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800" dirty="0">
                <a:solidFill>
                  <a:srgbClr val="454545"/>
                </a:solidFill>
                <a:effectLst/>
                <a:latin typeface="Segoe UI" panose="020B0502040204020203" pitchFamily="34" charset="0"/>
                <a:ea typeface="Times New Roman" panose="02020603050405020304" pitchFamily="18" charset="0"/>
              </a:rPr>
              <a:t>les marges...</a:t>
            </a:r>
            <a:endParaRPr lang="fr-FR" sz="1800" dirty="0">
              <a:effectLst/>
              <a:latin typeface="Times New Roman" panose="02020603050405020304" pitchFamily="18" charset="0"/>
              <a:ea typeface="Times New Roman" panose="02020603050405020304" pitchFamily="18" charset="0"/>
            </a:endParaRPr>
          </a:p>
          <a:p>
            <a:endParaRPr lang="fr-FR" dirty="0"/>
          </a:p>
          <a:p>
            <a:r>
              <a:rPr lang="fr-FR" dirty="0"/>
              <a:t>Les grilles verticale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454545"/>
                </a:solidFill>
                <a:effectLst/>
                <a:latin typeface="Segoe UI" panose="020B0502040204020203" pitchFamily="34" charset="0"/>
                <a:ea typeface="Times New Roman" panose="02020603050405020304" pitchFamily="18" charset="0"/>
              </a:rPr>
              <a:t>On peut choisir le nombre de colonnes à insérer dans une largeur fixe.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454545"/>
                </a:solidFill>
                <a:effectLst/>
                <a:latin typeface="Segoe UI" panose="020B0502040204020203" pitchFamily="34" charset="0"/>
                <a:ea typeface="Times New Roman" panose="02020603050405020304" pitchFamily="18" charset="0"/>
              </a:rPr>
              <a:t>Donc moins il y a de colonnes plus elles sont larges.</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11</a:t>
            </a:fld>
            <a:endParaRPr lang="fr-FR"/>
          </a:p>
        </p:txBody>
      </p:sp>
    </p:spTree>
    <p:extLst>
      <p:ext uri="{BB962C8B-B14F-4D97-AF65-F5344CB8AC3E}">
        <p14:creationId xmlns:p14="http://schemas.microsoft.com/office/powerpoint/2010/main" val="4187769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454545"/>
                </a:solidFill>
                <a:effectLst/>
                <a:latin typeface="Segoe UI" panose="020B0502040204020203" pitchFamily="34" charset="0"/>
                <a:ea typeface="Times New Roman" panose="02020603050405020304" pitchFamily="18" charset="0"/>
              </a:rPr>
              <a:t>Ces colonnes permettent de donner un rythme de division dans le sens horizontal (de gauche à droite).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454545"/>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454545"/>
                </a:solidFill>
                <a:effectLst/>
                <a:latin typeface="Segoe UI" panose="020B0502040204020203" pitchFamily="34" charset="0"/>
                <a:ea typeface="Times New Roman" panose="02020603050405020304" pitchFamily="18" charset="0"/>
              </a:rPr>
              <a:t>La plupart du temps cela suffit pour créer un design.</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12</a:t>
            </a:fld>
            <a:endParaRPr lang="fr-FR"/>
          </a:p>
        </p:txBody>
      </p:sp>
    </p:spTree>
    <p:extLst>
      <p:ext uri="{BB962C8B-B14F-4D97-AF65-F5344CB8AC3E}">
        <p14:creationId xmlns:p14="http://schemas.microsoft.com/office/powerpoint/2010/main" val="212367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454545"/>
                </a:solidFill>
                <a:effectLst/>
                <a:latin typeface="Segoe UI" panose="020B0502040204020203" pitchFamily="34" charset="0"/>
                <a:ea typeface="Times New Roman" panose="02020603050405020304" pitchFamily="18" charset="0"/>
              </a:rPr>
              <a:t>Ces colonnes permettent de donner un rythme de division dans le sens horizontal (de gauche à droite).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454545"/>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454545"/>
                </a:solidFill>
                <a:effectLst/>
                <a:latin typeface="Segoe UI" panose="020B0502040204020203" pitchFamily="34" charset="0"/>
                <a:ea typeface="Times New Roman" panose="02020603050405020304" pitchFamily="18" charset="0"/>
              </a:rPr>
              <a:t>La plupart du temps cela suffit pour créer un design.</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13</a:t>
            </a:fld>
            <a:endParaRPr lang="fr-FR"/>
          </a:p>
        </p:txBody>
      </p:sp>
    </p:spTree>
    <p:extLst>
      <p:ext uri="{BB962C8B-B14F-4D97-AF65-F5344CB8AC3E}">
        <p14:creationId xmlns:p14="http://schemas.microsoft.com/office/powerpoint/2010/main" val="1263331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14</a:t>
            </a:fld>
            <a:endParaRPr lang="fr-FR"/>
          </a:p>
        </p:txBody>
      </p:sp>
    </p:spTree>
    <p:extLst>
      <p:ext uri="{BB962C8B-B14F-4D97-AF65-F5344CB8AC3E}">
        <p14:creationId xmlns:p14="http://schemas.microsoft.com/office/powerpoint/2010/main" val="941243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solidFill>
                  <a:srgbClr val="454545"/>
                </a:solidFill>
                <a:effectLst/>
                <a:latin typeface="Segoe UI" panose="020B0502040204020203" pitchFamily="34" charset="0"/>
                <a:ea typeface="Calibri" panose="020F0502020204030204" pitchFamily="34" charset="0"/>
              </a:rPr>
              <a:t>Votre grille devra donc être compatible </a:t>
            </a:r>
          </a:p>
          <a:p>
            <a:endParaRPr lang="fr-FR" sz="1800" dirty="0">
              <a:solidFill>
                <a:srgbClr val="454545"/>
              </a:solidFill>
              <a:effectLst/>
              <a:latin typeface="Segoe UI" panose="020B0502040204020203" pitchFamily="34" charset="0"/>
              <a:ea typeface="Calibri" panose="020F0502020204030204" pitchFamily="34" charset="0"/>
            </a:endParaRPr>
          </a:p>
          <a:p>
            <a:pPr marL="285750" indent="-285750">
              <a:buFontTx/>
              <a:buChar char="-"/>
            </a:pPr>
            <a:r>
              <a:rPr lang="fr-FR" sz="1800" dirty="0">
                <a:solidFill>
                  <a:srgbClr val="454545"/>
                </a:solidFill>
                <a:effectLst/>
                <a:latin typeface="Segoe UI" panose="020B0502040204020203" pitchFamily="34" charset="0"/>
                <a:ea typeface="Calibri" panose="020F0502020204030204" pitchFamily="34" charset="0"/>
              </a:rPr>
              <a:t>avec les longueurs de texte</a:t>
            </a:r>
          </a:p>
          <a:p>
            <a:pPr marL="285750" indent="-285750">
              <a:buFontTx/>
              <a:buChar char="-"/>
            </a:pPr>
            <a:r>
              <a:rPr lang="fr-FR" sz="1800" dirty="0">
                <a:solidFill>
                  <a:srgbClr val="454545"/>
                </a:solidFill>
                <a:effectLst/>
                <a:latin typeface="Segoe UI" panose="020B0502040204020203" pitchFamily="34" charset="0"/>
                <a:ea typeface="Calibri" panose="020F0502020204030204" pitchFamily="34" charset="0"/>
              </a:rPr>
              <a:t>Le type de site (institutionnel, portfolio, blog/magazine...)</a:t>
            </a:r>
          </a:p>
          <a:p>
            <a:pPr marL="285750" indent="-285750">
              <a:buFontTx/>
              <a:buChar char="-"/>
            </a:pPr>
            <a:r>
              <a:rPr lang="fr-FR" sz="1800" dirty="0">
                <a:solidFill>
                  <a:srgbClr val="454545"/>
                </a:solidFill>
                <a:effectLst/>
                <a:latin typeface="Segoe UI" panose="020B0502040204020203" pitchFamily="34" charset="0"/>
                <a:ea typeface="Calibri" panose="020F0502020204030204" pitchFamily="34" charset="0"/>
              </a:rPr>
              <a:t>Plus il y de contenu plus nous aurons besoin de colonnes</a:t>
            </a:r>
          </a:p>
          <a:p>
            <a:pPr marL="285750" indent="-285750">
              <a:buFontTx/>
              <a:buChar char="-"/>
            </a:pPr>
            <a:r>
              <a:rPr lang="fr-FR" sz="1800" dirty="0">
                <a:solidFill>
                  <a:srgbClr val="454545"/>
                </a:solidFill>
                <a:effectLst/>
                <a:latin typeface="Segoe UI" panose="020B0502040204020203" pitchFamily="34" charset="0"/>
                <a:ea typeface="Calibri" panose="020F0502020204030204" pitchFamily="34" charset="0"/>
              </a:rPr>
              <a:t>Faire un compromis entre qualité d’information à l’écran et lisibilité </a:t>
            </a:r>
          </a:p>
          <a:p>
            <a:endParaRPr lang="fr-FR" sz="1800" dirty="0">
              <a:solidFill>
                <a:srgbClr val="454545"/>
              </a:solidFill>
              <a:effectLst/>
              <a:latin typeface="Segoe UI" panose="020B0502040204020203"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15</a:t>
            </a:fld>
            <a:endParaRPr lang="fr-FR"/>
          </a:p>
        </p:txBody>
      </p:sp>
    </p:spTree>
    <p:extLst>
      <p:ext uri="{BB962C8B-B14F-4D97-AF65-F5344CB8AC3E}">
        <p14:creationId xmlns:p14="http://schemas.microsoft.com/office/powerpoint/2010/main" val="168257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solidFill>
                <a:srgbClr val="454545"/>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960 </a:t>
            </a:r>
            <a:r>
              <a:rPr lang="fr-FR" dirty="0" err="1"/>
              <a:t>gs</a:t>
            </a:r>
            <a:r>
              <a:rPr lang="fr-FR" dirty="0"/>
              <a:t>" est très connu, en plus de proposer un </a:t>
            </a:r>
            <a:r>
              <a:rPr lang="fr-FR" dirty="0" err="1"/>
              <a:t>framework</a:t>
            </a:r>
            <a:r>
              <a:rPr lang="fr-FR" dirty="0"/>
              <a:t> CSS,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est possible de télécharger des </a:t>
            </a:r>
            <a:r>
              <a:rPr lang="fr-FR" dirty="0" err="1"/>
              <a:t>templates</a:t>
            </a:r>
            <a:r>
              <a:rPr lang="fr-FR" dirty="0"/>
              <a:t> pour nombres de logiciels (Photoshop, </a:t>
            </a:r>
            <a:r>
              <a:rPr lang="fr-FR" dirty="0" err="1"/>
              <a:t>Fireworks</a:t>
            </a:r>
            <a:r>
              <a:rPr lang="fr-FR" dirty="0"/>
              <a:t>, GIMP...).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a:t>
            </a:r>
            <a:r>
              <a:rPr lang="fr-FR" dirty="0" err="1"/>
              <a:t>template</a:t>
            </a:r>
            <a:r>
              <a:rPr lang="fr-FR" dirty="0"/>
              <a:t> se présente sous la forme d'un calque : il suffit de le placer en première position dans votre palette et le tour est joué.</a:t>
            </a: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16</a:t>
            </a:fld>
            <a:endParaRPr lang="fr-FR"/>
          </a:p>
        </p:txBody>
      </p:sp>
    </p:spTree>
    <p:extLst>
      <p:ext uri="{BB962C8B-B14F-4D97-AF65-F5344CB8AC3E}">
        <p14:creationId xmlns:p14="http://schemas.microsoft.com/office/powerpoint/2010/main" val="4035897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solidFill>
                <a:srgbClr val="454545"/>
              </a:solidFill>
              <a:effectLst/>
              <a:latin typeface="Segoe UI" panose="020B0502040204020203"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17</a:t>
            </a:fld>
            <a:endParaRPr lang="fr-FR"/>
          </a:p>
        </p:txBody>
      </p:sp>
    </p:spTree>
    <p:extLst>
      <p:ext uri="{BB962C8B-B14F-4D97-AF65-F5344CB8AC3E}">
        <p14:creationId xmlns:p14="http://schemas.microsoft.com/office/powerpoint/2010/main" val="866976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solidFill>
                <a:srgbClr val="454545"/>
              </a:solidFill>
              <a:effectLst/>
              <a:latin typeface="Segoe UI" panose="020B0502040204020203"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18</a:t>
            </a:fld>
            <a:endParaRPr lang="fr-FR"/>
          </a:p>
        </p:txBody>
      </p:sp>
    </p:spTree>
    <p:extLst>
      <p:ext uri="{BB962C8B-B14F-4D97-AF65-F5344CB8AC3E}">
        <p14:creationId xmlns:p14="http://schemas.microsoft.com/office/powerpoint/2010/main" val="3327447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solidFill>
                <a:srgbClr val="454545"/>
              </a:solidFill>
              <a:effectLst/>
              <a:latin typeface="Segoe UI" panose="020B0502040204020203"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19</a:t>
            </a:fld>
            <a:endParaRPr lang="fr-FR"/>
          </a:p>
        </p:txBody>
      </p:sp>
    </p:spTree>
    <p:extLst>
      <p:ext uri="{BB962C8B-B14F-4D97-AF65-F5344CB8AC3E}">
        <p14:creationId xmlns:p14="http://schemas.microsoft.com/office/powerpoint/2010/main" val="1891138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2</a:t>
            </a:fld>
            <a:endParaRPr lang="fr-FR"/>
          </a:p>
        </p:txBody>
      </p:sp>
    </p:spTree>
    <p:extLst>
      <p:ext uri="{BB962C8B-B14F-4D97-AF65-F5344CB8AC3E}">
        <p14:creationId xmlns:p14="http://schemas.microsoft.com/office/powerpoint/2010/main" val="160866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solidFill>
                <a:srgbClr val="454545"/>
              </a:solidFill>
              <a:effectLst/>
              <a:latin typeface="Segoe UI" panose="020B0502040204020203"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20</a:t>
            </a:fld>
            <a:endParaRPr lang="fr-FR"/>
          </a:p>
        </p:txBody>
      </p:sp>
    </p:spTree>
    <p:extLst>
      <p:ext uri="{BB962C8B-B14F-4D97-AF65-F5344CB8AC3E}">
        <p14:creationId xmlns:p14="http://schemas.microsoft.com/office/powerpoint/2010/main" val="3719251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solidFill>
                <a:srgbClr val="454545"/>
              </a:solidFill>
              <a:effectLst/>
              <a:latin typeface="Segoe UI" panose="020B0502040204020203"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21</a:t>
            </a:fld>
            <a:endParaRPr lang="fr-FR"/>
          </a:p>
        </p:txBody>
      </p:sp>
    </p:spTree>
    <p:extLst>
      <p:ext uri="{BB962C8B-B14F-4D97-AF65-F5344CB8AC3E}">
        <p14:creationId xmlns:p14="http://schemas.microsoft.com/office/powerpoint/2010/main" val="3972621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solidFill>
                <a:srgbClr val="454545"/>
              </a:solidFill>
              <a:effectLst/>
              <a:latin typeface="Segoe UI" panose="020B0502040204020203"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22</a:t>
            </a:fld>
            <a:endParaRPr lang="fr-FR"/>
          </a:p>
        </p:txBody>
      </p:sp>
    </p:spTree>
    <p:extLst>
      <p:ext uri="{BB962C8B-B14F-4D97-AF65-F5344CB8AC3E}">
        <p14:creationId xmlns:p14="http://schemas.microsoft.com/office/powerpoint/2010/main" val="436185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solidFill>
                <a:srgbClr val="454545"/>
              </a:solidFill>
              <a:effectLst/>
              <a:latin typeface="Segoe UI" panose="020B0502040204020203" pitchFamily="34" charset="0"/>
            </a:endParaRPr>
          </a:p>
          <a:p>
            <a:pPr>
              <a:spcAft>
                <a:spcPts val="1125"/>
              </a:spcAft>
            </a:pPr>
            <a:r>
              <a:rPr lang="fr-FR" sz="1800" dirty="0">
                <a:solidFill>
                  <a:srgbClr val="3C3C3C"/>
                </a:solidFill>
                <a:effectLst/>
                <a:latin typeface="Arial" panose="020B0604020202020204" pitchFamily="34" charset="0"/>
                <a:ea typeface="Times New Roman" panose="02020603050405020304" pitchFamily="18" charset="0"/>
              </a:rPr>
              <a:t>A l’origine, le terme </a:t>
            </a:r>
            <a:r>
              <a:rPr lang="fr-FR" sz="1800" b="1" dirty="0">
                <a:solidFill>
                  <a:srgbClr val="3C3C3C"/>
                </a:solidFill>
                <a:effectLst/>
                <a:latin typeface="Arial" panose="020B0604020202020204" pitchFamily="34" charset="0"/>
                <a:ea typeface="Times New Roman" panose="02020603050405020304" pitchFamily="18" charset="0"/>
              </a:rPr>
              <a:t>typographie</a:t>
            </a:r>
            <a:r>
              <a:rPr lang="fr-FR" sz="1800" dirty="0">
                <a:solidFill>
                  <a:srgbClr val="3C3C3C"/>
                </a:solidFill>
                <a:effectLst/>
                <a:latin typeface="Arial" panose="020B0604020202020204" pitchFamily="34" charset="0"/>
                <a:ea typeface="Times New Roman" panose="02020603050405020304" pitchFamily="18" charset="0"/>
              </a:rPr>
              <a:t> découle du mot « typographe », qui désignait le métier d’imprimeur. </a:t>
            </a:r>
          </a:p>
          <a:p>
            <a:pPr>
              <a:spcAft>
                <a:spcPts val="1125"/>
              </a:spcAft>
            </a:pPr>
            <a:endParaRPr lang="fr-FR" sz="1800" dirty="0">
              <a:solidFill>
                <a:srgbClr val="3C3C3C"/>
              </a:solidFill>
              <a:effectLst/>
              <a:latin typeface="Arial" panose="020B0604020202020204" pitchFamily="34" charset="0"/>
              <a:ea typeface="Times New Roman" panose="02020603050405020304" pitchFamily="18" charset="0"/>
            </a:endParaRPr>
          </a:p>
          <a:p>
            <a:pPr>
              <a:spcAft>
                <a:spcPts val="1125"/>
              </a:spcAft>
            </a:pPr>
            <a:r>
              <a:rPr lang="fr-FR" sz="1800" dirty="0">
                <a:solidFill>
                  <a:srgbClr val="3C3C3C"/>
                </a:solidFill>
                <a:effectLst/>
                <a:latin typeface="Arial" panose="020B0604020202020204" pitchFamily="34" charset="0"/>
                <a:ea typeface="Times New Roman" panose="02020603050405020304" pitchFamily="18" charset="0"/>
              </a:rPr>
              <a:t>Les textes étaient composés de lettres qui étaient des petites pièces mobiles et interchangeables. </a:t>
            </a:r>
          </a:p>
          <a:p>
            <a:pPr>
              <a:spcAft>
                <a:spcPts val="1125"/>
              </a:spcAft>
            </a:pPr>
            <a:endParaRPr lang="fr-FR" sz="1800" dirty="0">
              <a:solidFill>
                <a:srgbClr val="3C3C3C"/>
              </a:solidFill>
              <a:effectLst/>
              <a:latin typeface="Arial" panose="020B0604020202020204" pitchFamily="34" charset="0"/>
              <a:ea typeface="Times New Roman" panose="02020603050405020304" pitchFamily="18" charset="0"/>
            </a:endParaRPr>
          </a:p>
          <a:p>
            <a:pPr>
              <a:spcAft>
                <a:spcPts val="1125"/>
              </a:spcAft>
            </a:pPr>
            <a:r>
              <a:rPr lang="fr-FR" sz="1800" dirty="0">
                <a:solidFill>
                  <a:srgbClr val="3C3C3C"/>
                </a:solidFill>
                <a:effectLst/>
                <a:latin typeface="Arial" panose="020B0604020202020204" pitchFamily="34" charset="0"/>
                <a:ea typeface="Times New Roman" panose="02020603050405020304" pitchFamily="18" charset="0"/>
              </a:rPr>
              <a:t>La notion est devenue historique avec le développement de l’écriture, les techniques de reproductibilité et grâce à la presse d’imprimerie qui s’en est suivie. Entre temps, cette appellation s’est répandue et élargie : au sens plus large on entend par typographie le graphisme de l’écriture et son application. Cela vaut aussi pour l’écriture digitale et la manière dont elle est utilisée et perçue sur des programmes informatiques.  </a:t>
            </a:r>
          </a:p>
          <a:p>
            <a:pPr>
              <a:spcAft>
                <a:spcPts val="1125"/>
              </a:spcAft>
            </a:pPr>
            <a:endParaRPr lang="fr-FR" sz="1800" dirty="0">
              <a:effectLst/>
              <a:latin typeface="Times New Roman" panose="02020603050405020304" pitchFamily="18" charset="0"/>
              <a:ea typeface="Times New Roman" panose="02020603050405020304" pitchFamily="18" charset="0"/>
            </a:endParaRPr>
          </a:p>
          <a:p>
            <a:pPr>
              <a:spcAft>
                <a:spcPts val="1125"/>
              </a:spcAft>
            </a:pPr>
            <a:r>
              <a:rPr lang="fr-FR" sz="1800" dirty="0">
                <a:solidFill>
                  <a:srgbClr val="3C3C3C"/>
                </a:solidFill>
                <a:effectLst/>
                <a:latin typeface="Arial" panose="020B0604020202020204" pitchFamily="34" charset="0"/>
                <a:ea typeface="Times New Roman" panose="02020603050405020304" pitchFamily="18" charset="0"/>
              </a:rPr>
              <a:t>On distingue la micro de la macrotypographie. Par </a:t>
            </a:r>
            <a:r>
              <a:rPr lang="fr-FR" sz="1800" b="1" dirty="0">
                <a:solidFill>
                  <a:srgbClr val="3C3C3C"/>
                </a:solidFill>
                <a:effectLst/>
                <a:latin typeface="Arial" panose="020B0604020202020204" pitchFamily="34" charset="0"/>
                <a:ea typeface="Times New Roman" panose="02020603050405020304" pitchFamily="18" charset="0"/>
              </a:rPr>
              <a:t>microtypographie</a:t>
            </a:r>
            <a:r>
              <a:rPr lang="fr-FR" sz="1800" dirty="0">
                <a:solidFill>
                  <a:srgbClr val="3C3C3C"/>
                </a:solidFill>
                <a:effectLst/>
                <a:latin typeface="Arial" panose="020B0604020202020204" pitchFamily="34" charset="0"/>
                <a:ea typeface="Times New Roman" panose="02020603050405020304" pitchFamily="18" charset="0"/>
              </a:rPr>
              <a:t>, on entend l’arrangement de la police, l’espacement et le style des caractères, des signes et des symboles. La </a:t>
            </a:r>
            <a:r>
              <a:rPr lang="fr-FR" sz="1800" b="1" dirty="0">
                <a:solidFill>
                  <a:srgbClr val="3C3C3C"/>
                </a:solidFill>
                <a:effectLst/>
                <a:latin typeface="Arial" panose="020B0604020202020204" pitchFamily="34" charset="0"/>
                <a:ea typeface="Times New Roman" panose="02020603050405020304" pitchFamily="18" charset="0"/>
              </a:rPr>
              <a:t>macrotypographie</a:t>
            </a:r>
            <a:r>
              <a:rPr lang="fr-FR" sz="1800" dirty="0">
                <a:solidFill>
                  <a:srgbClr val="3C3C3C"/>
                </a:solidFill>
                <a:effectLst/>
                <a:latin typeface="Arial" panose="020B0604020202020204" pitchFamily="34" charset="0"/>
                <a:ea typeface="Times New Roman" panose="02020603050405020304" pitchFamily="18" charset="0"/>
              </a:rPr>
              <a:t> comprend quant à elle toutes les caractéristiques de l’organisation d’une page de texte, qu’elle soit imprimée ou bien digitale : format de page, surface d’impression, la taille de la police, l’interligne, le nombre de lignes et la largeur de page, le placement d’autres éléments graphiques tels que des images.</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23</a:t>
            </a:fld>
            <a:endParaRPr lang="fr-FR"/>
          </a:p>
        </p:txBody>
      </p:sp>
    </p:spTree>
    <p:extLst>
      <p:ext uri="{BB962C8B-B14F-4D97-AF65-F5344CB8AC3E}">
        <p14:creationId xmlns:p14="http://schemas.microsoft.com/office/powerpoint/2010/main" val="3225978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1125"/>
              </a:spcAft>
            </a:pPr>
            <a:r>
              <a:rPr lang="fr-FR" sz="1800" dirty="0">
                <a:solidFill>
                  <a:srgbClr val="3C3C3C"/>
                </a:solidFill>
                <a:effectLst/>
                <a:latin typeface="Arial" panose="020B0604020202020204" pitchFamily="34" charset="0"/>
                <a:ea typeface="Times New Roman" panose="02020603050405020304" pitchFamily="18" charset="0"/>
              </a:rPr>
              <a:t>En outre, il convient de prendre en compte le format de fichier pris en charge et la technique de représentation  de la police dans le choix d’une écriture numérique.</a:t>
            </a:r>
            <a:endParaRPr lang="fr-FR" sz="1800" dirty="0">
              <a:effectLst/>
              <a:latin typeface="Times New Roman" panose="02020603050405020304" pitchFamily="18" charset="0"/>
              <a:ea typeface="Times New Roman" panose="02020603050405020304" pitchFamily="18" charset="0"/>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C3C3C"/>
                </a:solidFill>
                <a:effectLst/>
                <a:latin typeface="Arial" panose="020B0604020202020204" pitchFamily="34" charset="0"/>
                <a:ea typeface="Times New Roman" panose="02020603050405020304" pitchFamily="18" charset="0"/>
              </a:rPr>
              <a:t>L’utilisation des différentes polices de caractères dans le Web a fortement changé au fil du temps.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3C3C3C"/>
              </a:solidFill>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C3C3C"/>
                </a:solidFill>
                <a:effectLst/>
                <a:latin typeface="Arial" panose="020B0604020202020204" pitchFamily="34" charset="0"/>
                <a:ea typeface="Times New Roman" panose="02020603050405020304" pitchFamily="18" charset="0"/>
              </a:rPr>
              <a:t>Pendant des années, la présentation des contenus Web était </a:t>
            </a:r>
            <a:r>
              <a:rPr lang="fr-FR" sz="1800" b="1" dirty="0">
                <a:solidFill>
                  <a:srgbClr val="3C3C3C"/>
                </a:solidFill>
                <a:effectLst/>
                <a:latin typeface="Arial" panose="020B0604020202020204" pitchFamily="34" charset="0"/>
                <a:ea typeface="Times New Roman" panose="02020603050405020304" pitchFamily="18" charset="0"/>
              </a:rPr>
              <a:t>limitée </a:t>
            </a:r>
            <a:r>
              <a:rPr lang="fr-FR" sz="1800" dirty="0">
                <a:solidFill>
                  <a:srgbClr val="3C3C3C"/>
                </a:solidFill>
                <a:effectLst/>
                <a:latin typeface="Arial" panose="020B0604020202020204" pitchFamily="34" charset="0"/>
                <a:ea typeface="Times New Roman" panose="02020603050405020304" pitchFamily="18" charset="0"/>
              </a:rPr>
              <a:t>entre autres par la nécessité d’utiliser certaines polices universelles (navigateur)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C3C3C"/>
                </a:solidFill>
                <a:effectLst/>
                <a:latin typeface="Arial" panose="020B0604020202020204" pitchFamily="34" charset="0"/>
                <a:ea typeface="Times New Roman" panose="02020603050405020304" pitchFamily="18" charset="0"/>
              </a:rPr>
              <a:t>Times New Roman ou Arial.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3C3C3C"/>
              </a:solidFill>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C3C3C"/>
                </a:solidFill>
                <a:effectLst/>
                <a:latin typeface="Arial" panose="020B0604020202020204" pitchFamily="34" charset="0"/>
                <a:ea typeface="Times New Roman" panose="02020603050405020304" pitchFamily="18" charset="0"/>
              </a:rPr>
              <a:t>Depuis, on utilise toutes sortes d’écritures sous forme de </a:t>
            </a:r>
            <a:r>
              <a:rPr lang="fr-FR" sz="1800" b="1" dirty="0">
                <a:solidFill>
                  <a:srgbClr val="3C3C3C"/>
                </a:solidFill>
                <a:effectLst/>
                <a:latin typeface="Arial" panose="020B0604020202020204" pitchFamily="34" charset="0"/>
                <a:ea typeface="Times New Roman" panose="02020603050405020304" pitchFamily="18" charset="0"/>
              </a:rPr>
              <a:t>police Web</a:t>
            </a:r>
            <a:r>
              <a:rPr lang="fr-FR" sz="1800" dirty="0">
                <a:solidFill>
                  <a:srgbClr val="3C3C3C"/>
                </a:solidFill>
                <a:effectLst/>
                <a:latin typeface="Arial" panose="020B0604020202020204" pitchFamily="34" charset="0"/>
                <a:ea typeface="Times New Roman" panose="02020603050405020304" pitchFamily="18" charset="0"/>
              </a:rPr>
              <a:t> (</a:t>
            </a:r>
            <a:r>
              <a:rPr lang="fr-FR" sz="1800" i="1" dirty="0" err="1">
                <a:solidFill>
                  <a:srgbClr val="3C3C3C"/>
                </a:solidFill>
                <a:effectLst/>
                <a:latin typeface="Arial" panose="020B0604020202020204" pitchFamily="34" charset="0"/>
                <a:ea typeface="Times New Roman" panose="02020603050405020304" pitchFamily="18" charset="0"/>
              </a:rPr>
              <a:t>webfont</a:t>
            </a:r>
            <a:r>
              <a:rPr lang="fr-FR" sz="1800" dirty="0">
                <a:solidFill>
                  <a:srgbClr val="3C3C3C"/>
                </a:solidFill>
                <a:effectLst/>
                <a:latin typeface="Arial" panose="020B0604020202020204" pitchFamily="34"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3C3C3C"/>
              </a:solidFill>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C3C3C"/>
                </a:solidFill>
                <a:effectLst/>
                <a:latin typeface="Arial" panose="020B0604020202020204" pitchFamily="34" charset="0"/>
                <a:ea typeface="Times New Roman" panose="02020603050405020304" pitchFamily="18" charset="0"/>
              </a:rPr>
              <a:t>La police Web est un type d’écriture, que l’ordinateur reconnaît et charge via CSS depuis les sites Web visités.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3C3C3C"/>
              </a:solidFill>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C3C3C"/>
                </a:solidFill>
                <a:effectLst/>
                <a:latin typeface="Arial" panose="020B0604020202020204" pitchFamily="34" charset="0"/>
                <a:ea typeface="Times New Roman" panose="02020603050405020304" pitchFamily="18" charset="0"/>
              </a:rPr>
              <a:t>Peu importe si il s’agit d’une police Web conventionnelle ou bien d’une police installée localement, les écritures actuelles sont en grande partie des </a:t>
            </a:r>
            <a:r>
              <a:rPr lang="fr-FR" sz="1800" b="1" dirty="0">
                <a:solidFill>
                  <a:srgbClr val="3C3C3C"/>
                </a:solidFill>
                <a:effectLst/>
                <a:latin typeface="Arial" panose="020B0604020202020204" pitchFamily="34" charset="0"/>
                <a:ea typeface="Times New Roman" panose="02020603050405020304" pitchFamily="18" charset="0"/>
              </a:rPr>
              <a:t>polices vectorielles</a:t>
            </a:r>
            <a:r>
              <a:rPr lang="fr-FR" sz="1800" dirty="0">
                <a:solidFill>
                  <a:srgbClr val="3C3C3C"/>
                </a:solidFill>
                <a:effectLst/>
                <a:latin typeface="Arial" panose="020B0604020202020204" pitchFamily="34" charset="0"/>
                <a:ea typeface="Times New Roman" panose="02020603050405020304" pitchFamily="18" charset="0"/>
              </a:rPr>
              <a:t> qui peuvent être facilement agrandies, mises en gras et dérivées vers une multitude de polices associées à cette police principale. Le rendu visuel est dans ce cas toujours bon et lisible pour l’internaute tandis qu’il sera représenté par une matrice de pixels par un navigateur Web.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solidFill>
                <a:srgbClr val="3C3C3C"/>
              </a:solidFill>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C3C3C"/>
                </a:solidFill>
                <a:effectLst/>
                <a:latin typeface="Arial" panose="020B0604020202020204" pitchFamily="34" charset="0"/>
                <a:ea typeface="Times New Roman" panose="02020603050405020304" pitchFamily="18" charset="0"/>
              </a:rPr>
              <a:t>Les formats les plus courants de polices vectorielles sont TrueType (TTF) et </a:t>
            </a:r>
            <a:r>
              <a:rPr lang="fr-FR" sz="1800" dirty="0" err="1">
                <a:solidFill>
                  <a:srgbClr val="3C3C3C"/>
                </a:solidFill>
                <a:effectLst/>
                <a:latin typeface="Arial" panose="020B0604020202020204" pitchFamily="34" charset="0"/>
                <a:ea typeface="Times New Roman" panose="02020603050405020304" pitchFamily="18" charset="0"/>
              </a:rPr>
              <a:t>OpenType</a:t>
            </a:r>
            <a:r>
              <a:rPr lang="fr-FR" sz="1800" dirty="0">
                <a:solidFill>
                  <a:srgbClr val="3C3C3C"/>
                </a:solidFill>
                <a:effectLst/>
                <a:latin typeface="Arial" panose="020B0604020202020204" pitchFamily="34" charset="0"/>
                <a:ea typeface="Times New Roman" panose="02020603050405020304" pitchFamily="18" charset="0"/>
              </a:rPr>
              <a:t> (OTF).</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24</a:t>
            </a:fld>
            <a:endParaRPr lang="fr-FR"/>
          </a:p>
        </p:txBody>
      </p:sp>
    </p:spTree>
    <p:extLst>
      <p:ext uri="{BB962C8B-B14F-4D97-AF65-F5344CB8AC3E}">
        <p14:creationId xmlns:p14="http://schemas.microsoft.com/office/powerpoint/2010/main" val="4289660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1125"/>
              </a:spcAft>
            </a:pPr>
            <a:r>
              <a:rPr lang="fr-FR" sz="1800" dirty="0">
                <a:solidFill>
                  <a:srgbClr val="3C3C3C"/>
                </a:solidFill>
                <a:effectLst/>
                <a:latin typeface="Arial" panose="020B0604020202020204" pitchFamily="34" charset="0"/>
                <a:ea typeface="Times New Roman" panose="02020603050405020304" pitchFamily="18" charset="0"/>
              </a:rPr>
              <a:t>La typographie sur le Web s’est jusqu’ici fortement développée, mais le responsive Web design représente de nouveaux défis pour ces écritures digitales. Le </a:t>
            </a:r>
            <a:r>
              <a:rPr lang="fr-FR" sz="1800" b="1" dirty="0">
                <a:solidFill>
                  <a:srgbClr val="3C3C3C"/>
                </a:solidFill>
                <a:effectLst/>
                <a:latin typeface="Arial" panose="020B0604020202020204" pitchFamily="34" charset="0"/>
                <a:ea typeface="Times New Roman" panose="02020603050405020304" pitchFamily="18" charset="0"/>
              </a:rPr>
              <a:t>Responsive Web design </a:t>
            </a:r>
            <a:r>
              <a:rPr lang="fr-FR" sz="1800" dirty="0">
                <a:solidFill>
                  <a:srgbClr val="3C3C3C"/>
                </a:solidFill>
                <a:effectLst/>
                <a:latin typeface="Arial" panose="020B0604020202020204" pitchFamily="34" charset="0"/>
                <a:ea typeface="Times New Roman" panose="02020603050405020304" pitchFamily="18" charset="0"/>
              </a:rPr>
              <a:t>est une technique de design Web très répandue et consiste à ajuster automatiquement des pages et leurs contenus textuels et graphiques à la taille des écrans, quel que soit le support (tablettes, smartphones, ordinateurs…). Une page Web adaptative aura donc un affichage différent selon le support utilisé.</a:t>
            </a:r>
          </a:p>
          <a:p>
            <a:pPr>
              <a:spcAft>
                <a:spcPts val="1125"/>
              </a:spcAft>
            </a:pPr>
            <a:endParaRPr lang="fr-FR" sz="1800" dirty="0">
              <a:effectLst/>
              <a:latin typeface="Times New Roman" panose="02020603050405020304" pitchFamily="18" charset="0"/>
              <a:ea typeface="Times New Roman" panose="02020603050405020304" pitchFamily="18" charset="0"/>
            </a:endParaRPr>
          </a:p>
          <a:p>
            <a:pPr>
              <a:spcAft>
                <a:spcPts val="1125"/>
              </a:spcAft>
            </a:pPr>
            <a:r>
              <a:rPr lang="fr-FR" sz="1800" dirty="0">
                <a:solidFill>
                  <a:srgbClr val="3C3C3C"/>
                </a:solidFill>
                <a:effectLst/>
                <a:latin typeface="Arial" panose="020B0604020202020204" pitchFamily="34" charset="0"/>
                <a:ea typeface="Times New Roman" panose="02020603050405020304" pitchFamily="18" charset="0"/>
              </a:rPr>
              <a:t>L’écriture des textes est bien entendu concernée par le design adaptatif des pages Web, mais cette adaptation doit être conçue de manière sensée et une image ne devrait pas prendre trop de place sur un petit écran ou au contraire être trop petite et illisible. De même, </a:t>
            </a:r>
            <a:r>
              <a:rPr lang="fr-FR" sz="1800" b="1" dirty="0">
                <a:solidFill>
                  <a:srgbClr val="3C3C3C"/>
                </a:solidFill>
                <a:effectLst/>
                <a:latin typeface="Arial" panose="020B0604020202020204" pitchFamily="34" charset="0"/>
                <a:ea typeface="Times New Roman" panose="02020603050405020304" pitchFamily="18" charset="0"/>
              </a:rPr>
              <a:t>la typographie doit s’intégrer</a:t>
            </a:r>
            <a:r>
              <a:rPr lang="fr-FR" sz="1800" dirty="0">
                <a:solidFill>
                  <a:srgbClr val="3C3C3C"/>
                </a:solidFill>
                <a:effectLst/>
                <a:latin typeface="Arial" panose="020B0604020202020204" pitchFamily="34" charset="0"/>
                <a:ea typeface="Times New Roman" panose="02020603050405020304" pitchFamily="18" charset="0"/>
              </a:rPr>
              <a:t> au mieux sur tous ces supports. La taille de la police et l’espacement des lettres et des lignes doivent être attractifs, et idéalement quel que soit le support et la taille de l’écran. Il y a d’autres facteurs à prendre en compte pour une typographie Web :</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25</a:t>
            </a:fld>
            <a:endParaRPr lang="fr-FR"/>
          </a:p>
        </p:txBody>
      </p:sp>
    </p:spTree>
    <p:extLst>
      <p:ext uri="{BB962C8B-B14F-4D97-AF65-F5344CB8AC3E}">
        <p14:creationId xmlns:p14="http://schemas.microsoft.com/office/powerpoint/2010/main" val="574714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fr-FR" sz="1800"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La </a:t>
            </a:r>
            <a:r>
              <a:rPr lang="fr-FR" sz="1800" b="1"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taille de la police</a:t>
            </a:r>
            <a:r>
              <a:rPr lang="fr-FR" sz="1800"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 ne doit pas seulement s’adapter à l’écran du support utilisé, mais aussi à la </a:t>
            </a:r>
            <a:r>
              <a:rPr lang="fr-FR" sz="1800" b="1"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distance moyenne</a:t>
            </a:r>
            <a:r>
              <a:rPr lang="fr-FR" sz="1800"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 que l’on a par rapport à l’écran pour lire le contenu. La distance que l’on aura pour lire un article sera par exemple plus faible en moyenne sur un smartphone que sur un ordinateur de bureau.</a:t>
            </a:r>
            <a:endParaRPr lang="fr-FR" sz="1800" dirty="0">
              <a:solidFill>
                <a:srgbClr val="3C3C3C"/>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800"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La </a:t>
            </a:r>
            <a:r>
              <a:rPr lang="fr-FR" sz="1800" b="1"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taille de l’écriture </a:t>
            </a:r>
            <a:r>
              <a:rPr lang="fr-FR" sz="1800"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dépend de la </a:t>
            </a:r>
            <a:r>
              <a:rPr lang="fr-FR" sz="1800" b="1"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résolution de l’écran</a:t>
            </a:r>
            <a:r>
              <a:rPr lang="fr-FR" sz="1800"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a:t>
            </a:r>
            <a:endParaRPr lang="fr-FR" sz="1800" dirty="0">
              <a:solidFill>
                <a:srgbClr val="3C3C3C"/>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800"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L’interligne doit être adapté à l’écran.  Un </a:t>
            </a:r>
            <a:r>
              <a:rPr lang="fr-FR" sz="1800" b="1"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interligne</a:t>
            </a:r>
            <a:r>
              <a:rPr lang="fr-FR" sz="1800"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 permettant une bonne lisibilité dépend aussi entre autres de la longueur de ligne.</a:t>
            </a:r>
            <a:endParaRPr lang="fr-FR" sz="1800" dirty="0">
              <a:solidFill>
                <a:srgbClr val="3C3C3C"/>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800"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La mise en page doit contenir </a:t>
            </a:r>
            <a:r>
              <a:rPr lang="fr-FR" sz="1800" b="1"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un espace libre suffisant pour la typographie </a:t>
            </a:r>
            <a:r>
              <a:rPr lang="fr-FR" sz="1800" dirty="0">
                <a:solidFill>
                  <a:srgbClr val="3C3C3C"/>
                </a:solidFill>
                <a:effectLst/>
                <a:latin typeface="Arial" panose="020B0604020202020204" pitchFamily="34" charset="0"/>
                <a:ea typeface="Calibri" panose="020F0502020204030204" pitchFamily="34" charset="0"/>
                <a:cs typeface="Times New Roman" panose="02020603050405020304" pitchFamily="18" charset="0"/>
              </a:rPr>
              <a:t>(surfaces blanches de l’arrière-plan). Cela bénéficie également à la lisibilité d’un texte.</a:t>
            </a:r>
            <a:endParaRPr lang="fr-FR" sz="1800" dirty="0">
              <a:solidFill>
                <a:srgbClr val="3C3C3C"/>
              </a:solidFill>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26</a:t>
            </a:fld>
            <a:endParaRPr lang="fr-FR"/>
          </a:p>
        </p:txBody>
      </p:sp>
    </p:spTree>
    <p:extLst>
      <p:ext uri="{BB962C8B-B14F-4D97-AF65-F5344CB8AC3E}">
        <p14:creationId xmlns:p14="http://schemas.microsoft.com/office/powerpoint/2010/main" val="4253453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1125"/>
              </a:spcAft>
            </a:pPr>
            <a:r>
              <a:rPr lang="fr-FR" sz="1800" dirty="0">
                <a:solidFill>
                  <a:srgbClr val="3C3C3C"/>
                </a:solidFill>
                <a:effectLst/>
                <a:latin typeface="Arial" panose="020B0604020202020204" pitchFamily="34" charset="0"/>
                <a:ea typeface="Times New Roman" panose="02020603050405020304" pitchFamily="18" charset="0"/>
              </a:rPr>
              <a:t>En outre, les couleurs de police utilisées sur les plus petits écrans devraient être plus vives que celles sur ordinateur de bureau et un contraste plus fort est également préférable. Contrairement aux ordinateurs de bureau où l’on regarde un écran fixe, on regarde principalement un écran de smartphone lors de déplacements. Par conséquent, la luminosité est moins pertinente sur les nouveaux supports mobiles. L’écriture utilisée doit néanmoins être lisible aussi bien dans un lieu obscur que dans un lieu très éclairé.</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27</a:t>
            </a:fld>
            <a:endParaRPr lang="fr-FR"/>
          </a:p>
        </p:txBody>
      </p:sp>
    </p:spTree>
    <p:extLst>
      <p:ext uri="{BB962C8B-B14F-4D97-AF65-F5344CB8AC3E}">
        <p14:creationId xmlns:p14="http://schemas.microsoft.com/office/powerpoint/2010/main" val="1802475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1125"/>
              </a:spcAft>
            </a:pPr>
            <a:r>
              <a:rPr lang="fr-FR" sz="1800" dirty="0">
                <a:solidFill>
                  <a:srgbClr val="3C3C3C"/>
                </a:solidFill>
                <a:effectLst/>
                <a:latin typeface="Arial" panose="020B0604020202020204" pitchFamily="34" charset="0"/>
                <a:ea typeface="Times New Roman" panose="02020603050405020304" pitchFamily="18" charset="0"/>
              </a:rPr>
              <a:t>Pour représenter au mieux différentes écritures sur tous les terminaux, selon le responsive Web design, on recourt aux polices vectorielles. </a:t>
            </a:r>
            <a:r>
              <a:rPr lang="fr-FR" sz="1800" b="1" dirty="0">
                <a:solidFill>
                  <a:srgbClr val="3C3C3C"/>
                </a:solidFill>
                <a:effectLst/>
                <a:latin typeface="Arial" panose="020B0604020202020204" pitchFamily="34" charset="0"/>
                <a:ea typeface="Times New Roman" panose="02020603050405020304" pitchFamily="18" charset="0"/>
              </a:rPr>
              <a:t>Les polices vectorielles sont librement modulables</a:t>
            </a:r>
            <a:r>
              <a:rPr lang="fr-FR" sz="1800" dirty="0">
                <a:solidFill>
                  <a:srgbClr val="3C3C3C"/>
                </a:solidFill>
                <a:effectLst/>
                <a:latin typeface="Arial" panose="020B0604020202020204" pitchFamily="34" charset="0"/>
                <a:ea typeface="Times New Roman" panose="02020603050405020304" pitchFamily="18" charset="0"/>
              </a:rPr>
              <a:t> et ne perdent pas en qualité lors d’un agrandissement de l’écriture. Ce type de police se différencie de la police matricielle (ou police </a:t>
            </a:r>
            <a:r>
              <a:rPr lang="fr-FR" sz="1800" i="1" dirty="0">
                <a:solidFill>
                  <a:srgbClr val="3C3C3C"/>
                </a:solidFill>
                <a:effectLst/>
                <a:latin typeface="Arial" panose="020B0604020202020204" pitchFamily="34" charset="0"/>
                <a:ea typeface="Times New Roman" panose="02020603050405020304" pitchFamily="18" charset="0"/>
              </a:rPr>
              <a:t>bitmap</a:t>
            </a:r>
            <a:r>
              <a:rPr lang="fr-FR" sz="1800" dirty="0">
                <a:solidFill>
                  <a:srgbClr val="3C3C3C"/>
                </a:solidFill>
                <a:effectLst/>
                <a:latin typeface="Arial" panose="020B0604020202020204" pitchFamily="34" charset="0"/>
                <a:ea typeface="Times New Roman" panose="02020603050405020304" pitchFamily="18" charset="0"/>
              </a:rPr>
              <a:t>), qui va permettre la conception d’écritures variées sur la base d’un ensemble de petits points (pixels).</a:t>
            </a:r>
            <a:endParaRPr lang="fr-FR" sz="1800" dirty="0">
              <a:effectLst/>
              <a:latin typeface="Times New Roman" panose="02020603050405020304" pitchFamily="18" charset="0"/>
              <a:ea typeface="Times New Roman" panose="02020603050405020304" pitchFamily="18" charset="0"/>
            </a:endParaRPr>
          </a:p>
          <a:p>
            <a:pPr>
              <a:spcAft>
                <a:spcPts val="1125"/>
              </a:spcAft>
            </a:pPr>
            <a:r>
              <a:rPr lang="fr-FR" sz="1800" dirty="0">
                <a:solidFill>
                  <a:srgbClr val="3C3C3C"/>
                </a:solidFill>
                <a:effectLst/>
                <a:latin typeface="Arial" panose="020B0604020202020204" pitchFamily="34" charset="0"/>
                <a:ea typeface="Times New Roman" panose="02020603050405020304" pitchFamily="18" charset="0"/>
              </a:rPr>
              <a:t>Toutefois, les polices vectorielles comme tous les autres graphiques vectoriels par exemple, ne peuvent pas être affichées sur un écran d’ordinateur de bureau sans conversion si ces derniers sont uniquement compatibles avec des graphiques matriciels. C’est pourquoi ces vecteurs passent au préalable par une rastérisation permettant à des illustrations et des pixels matriciels de déboucher sur l’écran.</a:t>
            </a:r>
            <a:endParaRPr lang="fr-FR" sz="1800" dirty="0">
              <a:effectLst/>
              <a:latin typeface="Times New Roman" panose="02020603050405020304" pitchFamily="18" charset="0"/>
              <a:ea typeface="Times New Roman" panose="02020603050405020304" pitchFamily="18" charset="0"/>
            </a:endParaRPr>
          </a:p>
          <a:p>
            <a:pPr>
              <a:spcAft>
                <a:spcPts val="1125"/>
              </a:spcAft>
            </a:pPr>
            <a:r>
              <a:rPr lang="fr-FR" sz="1800" dirty="0">
                <a:solidFill>
                  <a:srgbClr val="3C3C3C"/>
                </a:solidFill>
                <a:effectLst/>
                <a:latin typeface="Arial" panose="020B0604020202020204" pitchFamily="34" charset="0"/>
                <a:ea typeface="Times New Roman" panose="02020603050405020304" pitchFamily="18" charset="0"/>
              </a:rPr>
              <a:t>A l’aide de polices vectorielles, vous pouvez garantir la lisibilité d’une police en toutes circonstances selon les critères du responsive Web design. Pour concevoir une police individuellement et ne pas dépendre de quelques polices préalablement installées sur les différents types d’appareils, vous pouvez intégrer celle de votre choix via CSS sur votre site Web.</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28</a:t>
            </a:fld>
            <a:endParaRPr lang="fr-FR"/>
          </a:p>
        </p:txBody>
      </p:sp>
    </p:spTree>
    <p:extLst>
      <p:ext uri="{BB962C8B-B14F-4D97-AF65-F5344CB8AC3E}">
        <p14:creationId xmlns:p14="http://schemas.microsoft.com/office/powerpoint/2010/main" val="1990089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1125"/>
              </a:spcAft>
            </a:pPr>
            <a:endParaRPr lang="fr-FR" sz="1800" dirty="0">
              <a:solidFill>
                <a:srgbClr val="3C3C3C"/>
              </a:solidFill>
              <a:effectLst/>
              <a:latin typeface="Arial" panose="020B0604020202020204" pitchFamily="34" charset="0"/>
              <a:ea typeface="Times New Roman" panose="02020603050405020304" pitchFamily="18" charset="0"/>
            </a:endParaRPr>
          </a:p>
          <a:p>
            <a:r>
              <a:rPr lang="fr-FR" sz="1800" dirty="0">
                <a:solidFill>
                  <a:srgbClr val="3C3C3C"/>
                </a:solidFill>
                <a:effectLst/>
                <a:latin typeface="Arial" panose="020B0604020202020204" pitchFamily="34" charset="0"/>
                <a:ea typeface="Calibri" panose="020F0502020204030204" pitchFamily="34" charset="0"/>
              </a:rPr>
              <a:t>Pour la couleur des caractères, il est recommandé d’en choisir une qui </a:t>
            </a:r>
            <a:r>
              <a:rPr lang="fr-FR" sz="1800" b="1" dirty="0">
                <a:solidFill>
                  <a:srgbClr val="3C3C3C"/>
                </a:solidFill>
                <a:effectLst/>
                <a:latin typeface="Arial" panose="020B0604020202020204" pitchFamily="34" charset="0"/>
                <a:ea typeface="Times New Roman" panose="02020603050405020304" pitchFamily="18" charset="0"/>
              </a:rPr>
              <a:t>contraste</a:t>
            </a:r>
            <a:r>
              <a:rPr lang="fr-FR" sz="1800" dirty="0">
                <a:solidFill>
                  <a:srgbClr val="3C3C3C"/>
                </a:solidFill>
                <a:effectLst/>
                <a:latin typeface="Arial" panose="020B0604020202020204" pitchFamily="34" charset="0"/>
                <a:ea typeface="Calibri" panose="020F0502020204030204" pitchFamily="34" charset="0"/>
              </a:rPr>
              <a:t> avec la couleur de fond de votre site Web et qui ne doit pas être trop pâle, pour que la lecture reste agréable. </a:t>
            </a:r>
          </a:p>
          <a:p>
            <a:endParaRPr lang="fr-FR" sz="1800" dirty="0">
              <a:solidFill>
                <a:srgbClr val="3C3C3C"/>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3C3C3C"/>
                </a:solidFill>
                <a:effectLst/>
                <a:latin typeface="Arial" panose="020B0604020202020204" pitchFamily="34" charset="0"/>
                <a:ea typeface="Times New Roman" panose="02020603050405020304" pitchFamily="18" charset="0"/>
              </a:rPr>
              <a:t>Vous disposez d’outils sur votre navigateur comme le </a:t>
            </a:r>
            <a:r>
              <a:rPr lang="fr-FR" sz="1800" u="sng" dirty="0" err="1">
                <a:solidFill>
                  <a:srgbClr val="144C96"/>
                </a:solidFill>
                <a:effectLst/>
                <a:latin typeface="Arial" panose="020B0604020202020204" pitchFamily="34" charset="0"/>
                <a:ea typeface="Times New Roman" panose="02020603050405020304" pitchFamily="18" charset="0"/>
                <a:hlinkClick r:id="rId3" tooltip="Colour Contrast Check"/>
              </a:rPr>
              <a:t>Colour</a:t>
            </a:r>
            <a:r>
              <a:rPr lang="fr-FR" sz="1800" u="sng" dirty="0">
                <a:solidFill>
                  <a:srgbClr val="144C96"/>
                </a:solidFill>
                <a:effectLst/>
                <a:latin typeface="Arial" panose="020B0604020202020204" pitchFamily="34" charset="0"/>
                <a:ea typeface="Times New Roman" panose="02020603050405020304" pitchFamily="18" charset="0"/>
                <a:hlinkClick r:id="rId3" tooltip="Colour Contrast Check"/>
              </a:rPr>
              <a:t> </a:t>
            </a:r>
            <a:r>
              <a:rPr lang="fr-FR" sz="1800" u="sng" dirty="0" err="1">
                <a:solidFill>
                  <a:srgbClr val="144C96"/>
                </a:solidFill>
                <a:effectLst/>
                <a:latin typeface="Arial" panose="020B0604020202020204" pitchFamily="34" charset="0"/>
                <a:ea typeface="Times New Roman" panose="02020603050405020304" pitchFamily="18" charset="0"/>
                <a:hlinkClick r:id="rId3" tooltip="Colour Contrast Check"/>
              </a:rPr>
              <a:t>Contrast</a:t>
            </a:r>
            <a:r>
              <a:rPr lang="fr-FR" sz="1800" u="sng" dirty="0">
                <a:solidFill>
                  <a:srgbClr val="144C96"/>
                </a:solidFill>
                <a:effectLst/>
                <a:latin typeface="Arial" panose="020B0604020202020204" pitchFamily="34" charset="0"/>
                <a:ea typeface="Times New Roman" panose="02020603050405020304" pitchFamily="18" charset="0"/>
                <a:hlinkClick r:id="rId3" tooltip="Colour Contrast Check"/>
              </a:rPr>
              <a:t> Check</a:t>
            </a:r>
            <a:r>
              <a:rPr lang="fr-FR" sz="1800" dirty="0">
                <a:solidFill>
                  <a:srgbClr val="3C3C3C"/>
                </a:solidFill>
                <a:effectLst/>
                <a:latin typeface="Arial" panose="020B0604020202020204" pitchFamily="34" charset="0"/>
                <a:ea typeface="Times New Roman" panose="02020603050405020304" pitchFamily="18" charset="0"/>
              </a:rPr>
              <a:t> ou encore le </a:t>
            </a:r>
            <a:r>
              <a:rPr lang="fr-FR" sz="1800" u="sng" dirty="0" err="1">
                <a:solidFill>
                  <a:srgbClr val="144C96"/>
                </a:solidFill>
                <a:effectLst/>
                <a:latin typeface="Arial" panose="020B0604020202020204" pitchFamily="34" charset="0"/>
                <a:ea typeface="Times New Roman" panose="02020603050405020304" pitchFamily="18" charset="0"/>
                <a:hlinkClick r:id="rId4" tooltip="WebAIM"/>
              </a:rPr>
              <a:t>WebAIM</a:t>
            </a:r>
            <a:r>
              <a:rPr lang="fr-FR" sz="1800" dirty="0">
                <a:solidFill>
                  <a:srgbClr val="3C3C3C"/>
                </a:solidFill>
                <a:effectLst/>
                <a:latin typeface="Arial" panose="020B0604020202020204" pitchFamily="34" charset="0"/>
                <a:ea typeface="Times New Roman" panose="02020603050405020304" pitchFamily="18" charset="0"/>
              </a:rPr>
              <a:t> afin de vérifier si le choix du contraste entre la couleur de la police et la couleur de fond est adaptée. Ces outils vous permettent également d’essayer différentes combinaisons de couleurs.</a:t>
            </a:r>
            <a:endParaRPr lang="fr-FR" sz="1800" dirty="0">
              <a:effectLst/>
              <a:latin typeface="Times New Roman" panose="02020603050405020304" pitchFamily="18" charset="0"/>
              <a:ea typeface="Times New Roman" panose="02020603050405020304" pitchFamily="18" charset="0"/>
            </a:endParaRPr>
          </a:p>
          <a:p>
            <a:endParaRPr lang="fr-FR" sz="1800" dirty="0">
              <a:effectLst/>
              <a:latin typeface="Times New Roman" panose="02020603050405020304" pitchFamily="18" charset="0"/>
            </a:endParaRPr>
          </a:p>
          <a:p>
            <a:endParaRPr lang="fr-FR" sz="1800" dirty="0">
              <a:effectLst/>
              <a:latin typeface="Times New Roman" panose="02020603050405020304" pitchFamily="18" charset="0"/>
            </a:endParaRPr>
          </a:p>
          <a:p>
            <a:r>
              <a:rPr lang="fr-FR" sz="1800" dirty="0">
                <a:effectLst/>
                <a:latin typeface="Times New Roman" panose="02020603050405020304" pitchFamily="18" charset="0"/>
              </a:rPr>
              <a:t>On utilise le </a:t>
            </a:r>
            <a:r>
              <a:rPr lang="fr-FR" sz="1800" dirty="0" err="1">
                <a:effectLst/>
                <a:latin typeface="Times New Roman" panose="02020603050405020304" pitchFamily="18" charset="0"/>
              </a:rPr>
              <a:t>css</a:t>
            </a:r>
            <a:r>
              <a:rPr lang="fr-FR" sz="1800" dirty="0">
                <a:effectLst/>
                <a:latin typeface="Times New Roman" panose="02020603050405020304" pitchFamily="18" charset="0"/>
              </a:rPr>
              <a:t> pour gérer les polices</a:t>
            </a: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29</a:t>
            </a:fld>
            <a:endParaRPr lang="fr-FR"/>
          </a:p>
        </p:txBody>
      </p:sp>
    </p:spTree>
    <p:extLst>
      <p:ext uri="{BB962C8B-B14F-4D97-AF65-F5344CB8AC3E}">
        <p14:creationId xmlns:p14="http://schemas.microsoft.com/office/powerpoint/2010/main" val="2507249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3</a:t>
            </a:fld>
            <a:endParaRPr lang="fr-FR"/>
          </a:p>
        </p:txBody>
      </p:sp>
    </p:spTree>
    <p:extLst>
      <p:ext uri="{BB962C8B-B14F-4D97-AF65-F5344CB8AC3E}">
        <p14:creationId xmlns:p14="http://schemas.microsoft.com/office/powerpoint/2010/main" val="2180898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125"/>
              </a:spcAft>
              <a:buClrTx/>
              <a:buSzTx/>
              <a:buFontTx/>
              <a:buNone/>
              <a:tabLst/>
              <a:defRPr/>
            </a:pPr>
            <a:r>
              <a:rPr lang="fr-FR" sz="1800" dirty="0">
                <a:solidFill>
                  <a:srgbClr val="2F2D30"/>
                </a:solidFill>
                <a:effectLst/>
                <a:latin typeface="Gilroy"/>
                <a:ea typeface="Times New Roman" panose="02020603050405020304" pitchFamily="18" charset="0"/>
              </a:rPr>
              <a:t>Sur un site internet et sur tout support visuel comme lors de la création d'un </a:t>
            </a:r>
            <a:r>
              <a:rPr lang="fr-FR" sz="1800" dirty="0" err="1">
                <a:solidFill>
                  <a:srgbClr val="2F2D30"/>
                </a:solidFill>
                <a:effectLst/>
                <a:latin typeface="Gilroy"/>
                <a:ea typeface="Times New Roman" panose="02020603050405020304" pitchFamily="18" charset="0"/>
              </a:rPr>
              <a:t>moodboard</a:t>
            </a:r>
            <a:r>
              <a:rPr lang="fr-FR" sz="1800" dirty="0">
                <a:solidFill>
                  <a:srgbClr val="2F2D30"/>
                </a:solidFill>
                <a:effectLst/>
                <a:latin typeface="Gilroy"/>
                <a:ea typeface="Times New Roman" panose="02020603050405020304" pitchFamily="18" charset="0"/>
              </a:rPr>
              <a:t>, la couleur est la première chose qui attire l’œil. </a:t>
            </a:r>
            <a:endParaRPr lang="fr-FR" sz="1800" dirty="0">
              <a:effectLst/>
              <a:latin typeface="Times New Roman" panose="02020603050405020304" pitchFamily="18" charset="0"/>
              <a:ea typeface="Times New Roman" panose="02020603050405020304" pitchFamily="18" charset="0"/>
            </a:endParaRPr>
          </a:p>
          <a:p>
            <a:pPr>
              <a:spcAft>
                <a:spcPts val="1125"/>
              </a:spcAft>
            </a:pPr>
            <a:endParaRPr lang="fr-FR" dirty="0"/>
          </a:p>
          <a:p>
            <a:pPr>
              <a:spcAft>
                <a:spcPts val="1125"/>
              </a:spcAft>
            </a:pPr>
            <a:r>
              <a:rPr lang="fr-FR" b="1" i="0" dirty="0">
                <a:solidFill>
                  <a:srgbClr val="4D5156"/>
                </a:solidFill>
                <a:effectLst/>
                <a:latin typeface="arial" panose="020B0604020202020204" pitchFamily="34" charset="0"/>
              </a:rPr>
              <a:t>Un </a:t>
            </a:r>
            <a:r>
              <a:rPr lang="fr-FR" b="1" i="0" dirty="0" err="1">
                <a:solidFill>
                  <a:srgbClr val="4D5156"/>
                </a:solidFill>
                <a:effectLst/>
                <a:latin typeface="arial" panose="020B0604020202020204" pitchFamily="34" charset="0"/>
              </a:rPr>
              <a:t>mood</a:t>
            </a:r>
            <a:r>
              <a:rPr lang="fr-FR" b="1" i="0" dirty="0">
                <a:solidFill>
                  <a:srgbClr val="4D5156"/>
                </a:solidFill>
                <a:effectLst/>
                <a:latin typeface="arial" panose="020B0604020202020204" pitchFamily="34" charset="0"/>
              </a:rPr>
              <a:t> </a:t>
            </a:r>
            <a:r>
              <a:rPr lang="fr-FR" b="1" i="0" dirty="0" err="1">
                <a:solidFill>
                  <a:srgbClr val="4D5156"/>
                </a:solidFill>
                <a:effectLst/>
                <a:latin typeface="arial" panose="020B0604020202020204" pitchFamily="34" charset="0"/>
              </a:rPr>
              <a:t>board</a:t>
            </a:r>
            <a:r>
              <a:rPr lang="fr-FR" b="0" i="0" dirty="0">
                <a:solidFill>
                  <a:srgbClr val="4D5156"/>
                </a:solidFill>
                <a:effectLst/>
                <a:latin typeface="arial" panose="020B0604020202020204" pitchFamily="34" charset="0"/>
              </a:rPr>
              <a:t>, aussi appelé planche de tendances, est un type de collage qui peut être composé d'images, de texte et d'objets selon le choix de son créateur</a:t>
            </a:r>
          </a:p>
          <a:p>
            <a:pPr>
              <a:spcAft>
                <a:spcPts val="1125"/>
              </a:spcAft>
            </a:pPr>
            <a:endParaRPr lang="fr-FR" b="0" i="0" dirty="0">
              <a:solidFill>
                <a:srgbClr val="4D5156"/>
              </a:solidFill>
              <a:effectLst/>
              <a:latin typeface="arial" panose="020B0604020202020204" pitchFamily="34"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La couleur, elle, est sensorielle et émotionnelle. </a:t>
            </a:r>
          </a:p>
          <a:p>
            <a:pPr>
              <a:lnSpc>
                <a:spcPts val="2220"/>
              </a:lnSpc>
              <a:spcBef>
                <a:spcPts val="1500"/>
              </a:spcBef>
              <a:spcAft>
                <a:spcPts val="1500"/>
              </a:spcAft>
            </a:pPr>
            <a:endParaRPr lang="fr-FR" sz="1800" dirty="0">
              <a:solidFill>
                <a:srgbClr val="2F2D30"/>
              </a:solidFill>
              <a:effectLst/>
              <a:latin typeface="Gilroy"/>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Elle nous parvient instantanément et directement, sans passer par le filtre du mental.</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Dans le domaine du </a:t>
            </a:r>
            <a:r>
              <a:rPr lang="fr-FR" sz="1800" b="1" dirty="0">
                <a:solidFill>
                  <a:srgbClr val="2F2D30"/>
                </a:solidFill>
                <a:effectLst/>
                <a:latin typeface="Gilroy"/>
                <a:ea typeface="Times New Roman" panose="02020603050405020304" pitchFamily="18" charset="0"/>
              </a:rPr>
              <a:t>design</a:t>
            </a:r>
            <a:r>
              <a:rPr lang="fr-FR" sz="1800" dirty="0">
                <a:solidFill>
                  <a:srgbClr val="2F2D30"/>
                </a:solidFill>
                <a:effectLst/>
                <a:latin typeface="Gilroy"/>
                <a:ea typeface="Times New Roman" panose="02020603050405020304" pitchFamily="18" charset="0"/>
              </a:rPr>
              <a:t> et lors de la </a:t>
            </a:r>
            <a:r>
              <a:rPr lang="fr-FR" sz="1800" u="sng" dirty="0">
                <a:solidFill>
                  <a:schemeClr val="bg1"/>
                </a:solidFill>
                <a:effectLst/>
                <a:latin typeface="Gilroy"/>
                <a:ea typeface="Times New Roman" panose="02020603050405020304" pitchFamily="18" charset="0"/>
                <a:hlinkClick r:id="rId3">
                  <a:extLst>
                    <a:ext uri="{A12FA001-AC4F-418D-AE19-62706E023703}">
                      <ahyp:hlinkClr xmlns:ahyp="http://schemas.microsoft.com/office/drawing/2018/hyperlinkcolor" val="tx"/>
                    </a:ext>
                  </a:extLst>
                </a:hlinkClick>
              </a:rPr>
              <a:t>création d'un site design, la couleur est un sujet délicat et controversé. </a:t>
            </a:r>
          </a:p>
          <a:p>
            <a:pPr>
              <a:lnSpc>
                <a:spcPts val="2220"/>
              </a:lnSpc>
              <a:spcBef>
                <a:spcPts val="1500"/>
              </a:spcBef>
              <a:spcAft>
                <a:spcPts val="1500"/>
              </a:spcAft>
            </a:pPr>
            <a:endParaRPr lang="fr-FR" sz="1800" u="sng" dirty="0">
              <a:solidFill>
                <a:schemeClr val="bg1"/>
              </a:solidFill>
              <a:effectLst/>
              <a:latin typeface="Gilroy"/>
              <a:ea typeface="Times New Roman" panose="02020603050405020304" pitchFamily="18" charset="0"/>
              <a:hlinkClick r:id="rId3">
                <a:extLst>
                  <a:ext uri="{A12FA001-AC4F-418D-AE19-62706E023703}">
                    <ahyp:hlinkClr xmlns:ahyp="http://schemas.microsoft.com/office/drawing/2018/hyperlinkcolor" val="tx"/>
                  </a:ext>
                </a:extLst>
              </a:hlinkClick>
            </a:endParaRPr>
          </a:p>
          <a:p>
            <a:pPr>
              <a:lnSpc>
                <a:spcPts val="2220"/>
              </a:lnSpc>
              <a:spcBef>
                <a:spcPts val="1500"/>
              </a:spcBef>
              <a:spcAft>
                <a:spcPts val="1500"/>
              </a:spcAft>
            </a:pPr>
            <a:r>
              <a:rPr lang="fr-FR" sz="1800" u="sng" dirty="0">
                <a:solidFill>
                  <a:schemeClr val="bg1"/>
                </a:solidFill>
                <a:effectLst/>
                <a:latin typeface="Gilroy"/>
                <a:ea typeface="Times New Roman" panose="02020603050405020304" pitchFamily="18" charset="0"/>
                <a:hlinkClick r:id="rId3">
                  <a:extLst>
                    <a:ext uri="{A12FA001-AC4F-418D-AE19-62706E023703}">
                      <ahyp:hlinkClr xmlns:ahyp="http://schemas.microsoft.com/office/drawing/2018/hyperlinkcolor" val="tx"/>
                    </a:ext>
                  </a:extLst>
                </a:hlinkClick>
              </a:rPr>
              <a:t>On ne sait pas exactement quel est son degré d’influence, en particulier parce qu’elle est ressentie différemment en fonction de nombreux paramètres. Mais il semblerait qu’elle influe sur notre comportement sans même qu’on en ait conscience.</a:t>
            </a:r>
          </a:p>
          <a:p>
            <a:pPr>
              <a:spcAft>
                <a:spcPts val="1125"/>
              </a:spcAft>
            </a:pP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30</a:t>
            </a:fld>
            <a:endParaRPr lang="fr-FR"/>
          </a:p>
        </p:txBody>
      </p:sp>
    </p:spTree>
    <p:extLst>
      <p:ext uri="{BB962C8B-B14F-4D97-AF65-F5344CB8AC3E}">
        <p14:creationId xmlns:p14="http://schemas.microsoft.com/office/powerpoint/2010/main" val="1260477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nSpc>
                <a:spcPts val="2220"/>
              </a:lnSpc>
              <a:spcAft>
                <a:spcPts val="800"/>
              </a:spcAft>
              <a:buSzPts val="1000"/>
              <a:buFont typeface="Symbol" panose="05050102010706020507" pitchFamily="18" charset="2"/>
              <a:buNone/>
              <a:tabLst>
                <a:tab pos="457200" algn="l"/>
              </a:tabLst>
            </a:pPr>
            <a:r>
              <a:rPr lang="fr-FR" sz="1800" dirty="0">
                <a:solidFill>
                  <a:srgbClr val="2F2D30"/>
                </a:solidFill>
                <a:effectLst/>
                <a:latin typeface="Gilroy"/>
                <a:ea typeface="Calibri" panose="020F0502020204030204" pitchFamily="34" charset="0"/>
                <a:cs typeface="Times New Roman" panose="02020603050405020304" pitchFamily="18" charset="0"/>
              </a:rPr>
              <a:t>Les rassurer ?</a:t>
            </a:r>
            <a:endParaRPr lang="fr-FR" sz="1800" dirty="0">
              <a:solidFill>
                <a:srgbClr val="2F2D3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ts val="2220"/>
              </a:lnSpc>
              <a:spcAft>
                <a:spcPts val="800"/>
              </a:spcAft>
              <a:buSzPts val="1000"/>
              <a:buFont typeface="Symbol" panose="05050102010706020507" pitchFamily="18" charset="2"/>
              <a:buNone/>
              <a:tabLst>
                <a:tab pos="457200" algn="l"/>
              </a:tabLst>
            </a:pPr>
            <a:r>
              <a:rPr lang="fr-FR" sz="1800" dirty="0">
                <a:solidFill>
                  <a:srgbClr val="2F2D30"/>
                </a:solidFill>
                <a:effectLst/>
                <a:latin typeface="Gilroy"/>
                <a:ea typeface="Calibri" panose="020F0502020204030204" pitchFamily="34" charset="0"/>
                <a:cs typeface="Times New Roman" panose="02020603050405020304" pitchFamily="18" charset="0"/>
              </a:rPr>
              <a:t>Les enthousiasmer ?</a:t>
            </a:r>
            <a:endParaRPr lang="fr-FR" sz="1800" dirty="0">
              <a:solidFill>
                <a:srgbClr val="2F2D3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ts val="2220"/>
              </a:lnSpc>
              <a:spcAft>
                <a:spcPts val="800"/>
              </a:spcAft>
              <a:buSzPts val="1000"/>
              <a:buFont typeface="Symbol" panose="05050102010706020507" pitchFamily="18" charset="2"/>
              <a:buNone/>
              <a:tabLst>
                <a:tab pos="457200" algn="l"/>
              </a:tabLst>
            </a:pPr>
            <a:r>
              <a:rPr lang="fr-FR" sz="1800" dirty="0">
                <a:solidFill>
                  <a:srgbClr val="2F2D30"/>
                </a:solidFill>
                <a:effectLst/>
                <a:latin typeface="Gilroy"/>
                <a:ea typeface="Calibri" panose="020F0502020204030204" pitchFamily="34" charset="0"/>
                <a:cs typeface="Times New Roman" panose="02020603050405020304" pitchFamily="18" charset="0"/>
              </a:rPr>
              <a:t>Les galvaniser ?</a:t>
            </a:r>
            <a:endParaRPr lang="fr-FR" sz="1800" dirty="0">
              <a:solidFill>
                <a:srgbClr val="2F2D3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ts val="2220"/>
              </a:lnSpc>
              <a:spcAft>
                <a:spcPts val="800"/>
              </a:spcAft>
              <a:buSzPts val="1000"/>
              <a:buFont typeface="Symbol" panose="05050102010706020507" pitchFamily="18" charset="2"/>
              <a:buNone/>
              <a:tabLst>
                <a:tab pos="457200" algn="l"/>
              </a:tabLst>
            </a:pPr>
            <a:r>
              <a:rPr lang="fr-FR" sz="1800" dirty="0">
                <a:solidFill>
                  <a:srgbClr val="2F2D30"/>
                </a:solidFill>
                <a:effectLst/>
                <a:latin typeface="Gilroy"/>
                <a:ea typeface="Calibri" panose="020F0502020204030204" pitchFamily="34" charset="0"/>
                <a:cs typeface="Times New Roman" panose="02020603050405020304" pitchFamily="18" charset="0"/>
              </a:rPr>
              <a:t>Les faire rêver, voyager, rire, craquer…?</a:t>
            </a:r>
            <a:endParaRPr lang="fr-FR" sz="1800" dirty="0">
              <a:solidFill>
                <a:srgbClr val="2F2D3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1125"/>
              </a:spcAft>
            </a:pP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31</a:t>
            </a:fld>
            <a:endParaRPr lang="fr-FR"/>
          </a:p>
        </p:txBody>
      </p:sp>
    </p:spTree>
    <p:extLst>
      <p:ext uri="{BB962C8B-B14F-4D97-AF65-F5344CB8AC3E}">
        <p14:creationId xmlns:p14="http://schemas.microsoft.com/office/powerpoint/2010/main" val="3493783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nSpc>
                <a:spcPts val="2220"/>
              </a:lnSpc>
              <a:spcAft>
                <a:spcPts val="800"/>
              </a:spcAft>
              <a:buSzPts val="1000"/>
              <a:buFont typeface="Symbol" panose="05050102010706020507" pitchFamily="18" charset="2"/>
              <a:buNone/>
              <a:tabLst>
                <a:tab pos="457200" algn="l"/>
              </a:tabLst>
            </a:pPr>
            <a:r>
              <a:rPr lang="fr-FR" sz="1800" dirty="0">
                <a:solidFill>
                  <a:srgbClr val="2F2D30"/>
                </a:solidFill>
                <a:effectLst/>
                <a:latin typeface="Gilroy"/>
                <a:ea typeface="Calibri" panose="020F0502020204030204" pitchFamily="34" charset="0"/>
                <a:cs typeface="Times New Roman" panose="02020603050405020304" pitchFamily="18" charset="0"/>
              </a:rPr>
              <a:t>Les rassurer ?</a:t>
            </a:r>
            <a:endParaRPr lang="fr-FR" sz="1800" dirty="0">
              <a:solidFill>
                <a:srgbClr val="2F2D3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ts val="2220"/>
              </a:lnSpc>
              <a:spcAft>
                <a:spcPts val="800"/>
              </a:spcAft>
              <a:buSzPts val="1000"/>
              <a:buFont typeface="Symbol" panose="05050102010706020507" pitchFamily="18" charset="2"/>
              <a:buNone/>
              <a:tabLst>
                <a:tab pos="457200" algn="l"/>
              </a:tabLst>
            </a:pPr>
            <a:r>
              <a:rPr lang="fr-FR" sz="1800" dirty="0">
                <a:solidFill>
                  <a:srgbClr val="2F2D30"/>
                </a:solidFill>
                <a:effectLst/>
                <a:latin typeface="Gilroy"/>
                <a:ea typeface="Calibri" panose="020F0502020204030204" pitchFamily="34" charset="0"/>
                <a:cs typeface="Times New Roman" panose="02020603050405020304" pitchFamily="18" charset="0"/>
              </a:rPr>
              <a:t>Les enthousiasmer ?</a:t>
            </a:r>
            <a:endParaRPr lang="fr-FR" sz="1800" dirty="0">
              <a:solidFill>
                <a:srgbClr val="2F2D3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ts val="2220"/>
              </a:lnSpc>
              <a:spcAft>
                <a:spcPts val="800"/>
              </a:spcAft>
              <a:buSzPts val="1000"/>
              <a:buFont typeface="Symbol" panose="05050102010706020507" pitchFamily="18" charset="2"/>
              <a:buNone/>
              <a:tabLst>
                <a:tab pos="457200" algn="l"/>
              </a:tabLst>
            </a:pPr>
            <a:r>
              <a:rPr lang="fr-FR" sz="1800" dirty="0">
                <a:solidFill>
                  <a:srgbClr val="2F2D30"/>
                </a:solidFill>
                <a:effectLst/>
                <a:latin typeface="Gilroy"/>
                <a:ea typeface="Calibri" panose="020F0502020204030204" pitchFamily="34" charset="0"/>
                <a:cs typeface="Times New Roman" panose="02020603050405020304" pitchFamily="18" charset="0"/>
              </a:rPr>
              <a:t>Les galvaniser ?</a:t>
            </a:r>
            <a:endParaRPr lang="fr-FR" sz="1800" dirty="0">
              <a:solidFill>
                <a:srgbClr val="2F2D3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ts val="2220"/>
              </a:lnSpc>
              <a:spcAft>
                <a:spcPts val="800"/>
              </a:spcAft>
              <a:buSzPts val="1000"/>
              <a:buFont typeface="Symbol" panose="05050102010706020507" pitchFamily="18" charset="2"/>
              <a:buNone/>
              <a:tabLst>
                <a:tab pos="457200" algn="l"/>
              </a:tabLst>
            </a:pPr>
            <a:r>
              <a:rPr lang="fr-FR" sz="1800" dirty="0">
                <a:solidFill>
                  <a:srgbClr val="2F2D30"/>
                </a:solidFill>
                <a:effectLst/>
                <a:latin typeface="Gilroy"/>
                <a:ea typeface="Calibri" panose="020F0502020204030204" pitchFamily="34" charset="0"/>
                <a:cs typeface="Times New Roman" panose="02020603050405020304" pitchFamily="18" charset="0"/>
              </a:rPr>
              <a:t>Les faire rêver, voyager, rire, craquer…?</a:t>
            </a:r>
            <a:endParaRPr lang="fr-FR" sz="1800" dirty="0">
              <a:solidFill>
                <a:srgbClr val="2F2D3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1125"/>
              </a:spcAft>
            </a:pP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32</a:t>
            </a:fld>
            <a:endParaRPr lang="fr-FR"/>
          </a:p>
        </p:txBody>
      </p:sp>
    </p:spTree>
    <p:extLst>
      <p:ext uri="{BB962C8B-B14F-4D97-AF65-F5344CB8AC3E}">
        <p14:creationId xmlns:p14="http://schemas.microsoft.com/office/powerpoint/2010/main" val="133205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Pour ne pas commettre d’impairs et viser dans le mille au moment de </a:t>
            </a:r>
            <a:r>
              <a:rPr lang="fr-FR" sz="1800" b="1" dirty="0">
                <a:solidFill>
                  <a:srgbClr val="2F2D30"/>
                </a:solidFill>
                <a:effectLst/>
                <a:latin typeface="Gilroy"/>
                <a:ea typeface="Times New Roman" panose="02020603050405020304" pitchFamily="18" charset="0"/>
              </a:rPr>
              <a:t>choisir les couleurs de votre site internet</a:t>
            </a:r>
            <a:r>
              <a:rPr lang="fr-FR" sz="1800" dirty="0">
                <a:solidFill>
                  <a:srgbClr val="2F2D30"/>
                </a:solidFill>
                <a:effectLst/>
                <a:latin typeface="Gilroy"/>
                <a:ea typeface="Times New Roman" panose="02020603050405020304" pitchFamily="18" charset="0"/>
              </a:rPr>
              <a:t>, il vous faut prendre en compte les éléments suivants :</a:t>
            </a:r>
            <a:endParaRPr lang="fr-FR" sz="1800" dirty="0">
              <a:effectLst/>
              <a:latin typeface="Times New Roman" panose="02020603050405020304" pitchFamily="18" charset="0"/>
              <a:ea typeface="Times New Roman" panose="02020603050405020304" pitchFamily="18" charset="0"/>
            </a:endParaRPr>
          </a:p>
          <a:p>
            <a:pPr>
              <a:lnSpc>
                <a:spcPts val="2040"/>
              </a:lnSpc>
              <a:spcBef>
                <a:spcPts val="4500"/>
              </a:spcBef>
              <a:spcAft>
                <a:spcPts val="1500"/>
              </a:spcAft>
            </a:pPr>
            <a:r>
              <a:rPr lang="fr-FR" sz="1800" b="1" dirty="0">
                <a:solidFill>
                  <a:srgbClr val="2F2D30"/>
                </a:solidFill>
                <a:effectLst/>
                <a:latin typeface="Gilroy"/>
                <a:ea typeface="Times New Roman" panose="02020603050405020304" pitchFamily="18" charset="0"/>
              </a:rPr>
              <a:t>Le secteur d’activité de votre site</a:t>
            </a:r>
            <a:endParaRPr lang="fr-FR" sz="1800" b="1"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Selon le contexte, les couleurs peuvent connoter des choses totalement différentes.</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i="1" dirty="0">
                <a:solidFill>
                  <a:srgbClr val="2F2D30"/>
                </a:solidFill>
                <a:effectLst/>
                <a:latin typeface="Gilroy"/>
                <a:ea typeface="Times New Roman" panose="02020603050405020304" pitchFamily="18" charset="0"/>
              </a:rPr>
              <a:t>Prenez le rose par exemple :</a:t>
            </a:r>
            <a:r>
              <a:rPr lang="fr-FR" sz="1800" dirty="0">
                <a:solidFill>
                  <a:srgbClr val="2F2D30"/>
                </a:solidFill>
                <a:effectLst/>
                <a:latin typeface="Gilroy"/>
                <a:ea typeface="Times New Roman" panose="02020603050405020304" pitchFamily="18" charset="0"/>
              </a:rPr>
              <a:t> il peut tout aussi bien évoquer l’amour romantique pour un site de rencontres ou alors, suggérer la petite enfance dans le cadre d’un site de crèche ou de vêtements pour bébés.</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i="1" dirty="0">
                <a:solidFill>
                  <a:srgbClr val="2F2D30"/>
                </a:solidFill>
                <a:effectLst/>
                <a:latin typeface="Gilroy"/>
                <a:ea typeface="Times New Roman" panose="02020603050405020304" pitchFamily="18" charset="0"/>
              </a:rPr>
              <a:t>De même pour le bleu : </a:t>
            </a:r>
            <a:r>
              <a:rPr lang="fr-FR" sz="1800" dirty="0">
                <a:solidFill>
                  <a:srgbClr val="2F2D30"/>
                </a:solidFill>
                <a:effectLst/>
                <a:latin typeface="Gilroy"/>
                <a:ea typeface="Times New Roman" panose="02020603050405020304" pitchFamily="18" charset="0"/>
              </a:rPr>
              <a:t>il peut tout aussi bien s’adapter à une entreprise spécialisée en informatique et à un site proposant des produits d’hygiène.</a:t>
            </a:r>
            <a:endParaRPr lang="fr-FR" sz="1800" dirty="0">
              <a:effectLst/>
              <a:latin typeface="Times New Roman" panose="02020603050405020304" pitchFamily="18" charset="0"/>
              <a:ea typeface="Times New Roman" panose="02020603050405020304" pitchFamily="18" charset="0"/>
            </a:endParaRPr>
          </a:p>
          <a:p>
            <a:pPr>
              <a:lnSpc>
                <a:spcPts val="2040"/>
              </a:lnSpc>
              <a:spcBef>
                <a:spcPts val="4500"/>
              </a:spcBef>
              <a:spcAft>
                <a:spcPts val="1500"/>
              </a:spcAft>
            </a:pPr>
            <a:r>
              <a:rPr lang="fr-FR" sz="1800" b="1" dirty="0">
                <a:solidFill>
                  <a:srgbClr val="2F2D30"/>
                </a:solidFill>
                <a:effectLst/>
                <a:latin typeface="Gilroy"/>
                <a:ea typeface="Times New Roman" panose="02020603050405020304" pitchFamily="18" charset="0"/>
              </a:rPr>
              <a:t>Votre public-cible</a:t>
            </a:r>
            <a:endParaRPr lang="fr-FR" sz="1800" b="1"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Comme nous le disions plus haut, c’est votre public qui détermine en grande partie la façon dont vous sélectionnez vos couleurs de webdesign.</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Vous devez prendre en considération les paramètres ci-dessous :</a:t>
            </a:r>
            <a:endParaRPr lang="fr-FR" sz="1800" dirty="0">
              <a:effectLst/>
              <a:latin typeface="Times New Roman" panose="02020603050405020304" pitchFamily="18" charset="0"/>
              <a:ea typeface="Times New Roman" panose="02020603050405020304" pitchFamily="18" charset="0"/>
            </a:endParaRPr>
          </a:p>
          <a:p>
            <a:pPr marL="342900" lvl="0" indent="-342900">
              <a:lnSpc>
                <a:spcPts val="2220"/>
              </a:lnSpc>
              <a:spcBef>
                <a:spcPts val="1500"/>
              </a:spcBef>
              <a:spcAft>
                <a:spcPts val="1500"/>
              </a:spcAft>
              <a:buSzPts val="1000"/>
              <a:buFont typeface="Symbol" panose="05050102010706020507" pitchFamily="18" charset="2"/>
              <a:buChar char=""/>
              <a:tabLst>
                <a:tab pos="457200" algn="l"/>
              </a:tabLst>
            </a:pPr>
            <a:r>
              <a:rPr lang="fr-FR" sz="1800" b="1" dirty="0">
                <a:solidFill>
                  <a:srgbClr val="2F2D30"/>
                </a:solidFill>
                <a:effectLst/>
                <a:latin typeface="Gilroy"/>
                <a:ea typeface="Times New Roman" panose="02020603050405020304" pitchFamily="18" charset="0"/>
              </a:rPr>
              <a:t>Leur environnement culturel</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Soyez vigilant et attentif à la signification symbolique des couleurs que vous choisissez : elles peuvent changer selon le pays auquel vous vous adressez. Par exemple, en France, le noir représente le deuil ou le luxe, mais en Inde, il est synonyme de santé alors qu’en Thaïlande, il est relié à la malchance.</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Le blanc, quant à lui, symbolise la pureté en France et la mort dans certains pays d’Orient.</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Enfin, le vert est perçu comme la couleur du mensonge en Chine.</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De manière générale, veillez toujours à ce que tout ce qui se rattache à votre identité et à votre site puisse être compris pareillement par chacune des cibles que vous visez.</a:t>
            </a:r>
            <a:endParaRPr lang="fr-FR" sz="1800" dirty="0">
              <a:effectLst/>
              <a:latin typeface="Times New Roman" panose="02020603050405020304" pitchFamily="18" charset="0"/>
              <a:ea typeface="Times New Roman" panose="02020603050405020304" pitchFamily="18" charset="0"/>
            </a:endParaRPr>
          </a:p>
          <a:p>
            <a:pPr marL="342900" lvl="0" indent="-342900">
              <a:lnSpc>
                <a:spcPts val="2220"/>
              </a:lnSpc>
              <a:spcBef>
                <a:spcPts val="1500"/>
              </a:spcBef>
              <a:spcAft>
                <a:spcPts val="1500"/>
              </a:spcAft>
              <a:buSzPts val="1000"/>
              <a:buFont typeface="Symbol" panose="05050102010706020507" pitchFamily="18" charset="2"/>
              <a:buChar char=""/>
              <a:tabLst>
                <a:tab pos="457200" algn="l"/>
              </a:tabLst>
            </a:pPr>
            <a:r>
              <a:rPr lang="fr-FR" sz="1800" b="1" dirty="0">
                <a:solidFill>
                  <a:srgbClr val="2F2D30"/>
                </a:solidFill>
                <a:effectLst/>
                <a:latin typeface="Gilroy"/>
                <a:ea typeface="Times New Roman" panose="02020603050405020304" pitchFamily="18" charset="0"/>
              </a:rPr>
              <a:t>Leur âge et leur genre</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En effet, les perceptions et interprétations des différentes couleurs peuvent varier selon l’âge et le sexe de votre cible.</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Voici quelques informations sur les couleurs qui peuvent vous guider dans vos choix :</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La couleur bleue est plébiscitée autant par les hommes que les femmes, les enfants et les adultes, mais elle est aussi majoritaire dans les couleurs choisies par la plupart des marques et des sites internet.</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Le marron et le orange sont des couleurs moins appréciées.</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Les teintes froides sont plus appréciées par la plupart de la population.</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Le orange et le jaune sont moins plébiscités chez les populations plus âgées.</a:t>
            </a:r>
            <a:endParaRPr lang="fr-FR" sz="1800" dirty="0">
              <a:effectLst/>
              <a:latin typeface="Times New Roman" panose="02020603050405020304" pitchFamily="18" charset="0"/>
              <a:ea typeface="Times New Roman" panose="02020603050405020304" pitchFamily="18" charset="0"/>
            </a:endParaRPr>
          </a:p>
          <a:p>
            <a:pPr>
              <a:lnSpc>
                <a:spcPts val="2040"/>
              </a:lnSpc>
              <a:spcBef>
                <a:spcPts val="4500"/>
              </a:spcBef>
              <a:spcAft>
                <a:spcPts val="1500"/>
              </a:spcAft>
            </a:pPr>
            <a:r>
              <a:rPr lang="fr-FR" sz="1800" b="1" dirty="0">
                <a:solidFill>
                  <a:srgbClr val="2F2D30"/>
                </a:solidFill>
                <a:effectLst/>
                <a:latin typeface="Gilroy"/>
                <a:ea typeface="Times New Roman" panose="02020603050405020304" pitchFamily="18" charset="0"/>
              </a:rPr>
              <a:t>Les couleurs choisies par vos concurrents</a:t>
            </a:r>
            <a:endParaRPr lang="fr-FR" sz="1800" b="1"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Espionner ses voisins, dans la vie, c’est marrant, mais en commerce, c’est carrément important.</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Pour cela, vous devez analyser vos concurrents.</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Tapez votre secteur d’activité sur Google Images : vous aurez directement une vue globale des choix de couleurs opérés par vos concurrents directs. Vous pouvez également consulter leurs sites internet.</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Vous vous rendrez probablement compte que ces marques utilisent les mêmes teintes et des nuances similaires. Essayez de comprendre pourquoi vos concurrents ont réalisé ces choix :</a:t>
            </a:r>
            <a:endParaRPr lang="fr-FR" sz="1800" dirty="0">
              <a:effectLst/>
              <a:latin typeface="Times New Roman" panose="02020603050405020304" pitchFamily="18" charset="0"/>
              <a:ea typeface="Times New Roman" panose="02020603050405020304" pitchFamily="18" charset="0"/>
            </a:endParaRPr>
          </a:p>
          <a:p>
            <a:pPr>
              <a:spcAft>
                <a:spcPts val="1125"/>
              </a:spcAft>
            </a:pP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33</a:t>
            </a:fld>
            <a:endParaRPr lang="fr-FR"/>
          </a:p>
        </p:txBody>
      </p:sp>
    </p:spTree>
    <p:extLst>
      <p:ext uri="{BB962C8B-B14F-4D97-AF65-F5344CB8AC3E}">
        <p14:creationId xmlns:p14="http://schemas.microsoft.com/office/powerpoint/2010/main" val="604227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125"/>
              </a:spcAft>
              <a:buClrTx/>
              <a:buSzTx/>
              <a:buFontTx/>
              <a:buNone/>
              <a:tabLst/>
              <a:defRPr/>
            </a:pPr>
            <a:r>
              <a:rPr lang="fr-FR" sz="1800" dirty="0">
                <a:solidFill>
                  <a:srgbClr val="2F2D30"/>
                </a:solidFill>
                <a:effectLst/>
                <a:latin typeface="Gilroy"/>
                <a:ea typeface="Times New Roman" panose="02020603050405020304" pitchFamily="18" charset="0"/>
              </a:rPr>
              <a:t>Pour illustrer, nous pouvons prendre l’exemple des logos et des </a:t>
            </a:r>
            <a:r>
              <a:rPr lang="fr-FR" sz="1800" b="1" dirty="0">
                <a:solidFill>
                  <a:srgbClr val="2F2D30"/>
                </a:solidFill>
                <a:effectLst/>
                <a:latin typeface="Gilroy"/>
                <a:ea typeface="Times New Roman" panose="02020603050405020304" pitchFamily="18" charset="0"/>
              </a:rPr>
              <a:t>couleurs choisies</a:t>
            </a:r>
            <a:r>
              <a:rPr lang="fr-FR" sz="1800" dirty="0">
                <a:solidFill>
                  <a:srgbClr val="2F2D30"/>
                </a:solidFill>
                <a:effectLst/>
                <a:latin typeface="Gilroy"/>
                <a:ea typeface="Times New Roman" panose="02020603050405020304" pitchFamily="18" charset="0"/>
              </a:rPr>
              <a:t> par la plupart des cafés.</a:t>
            </a:r>
            <a:endParaRPr lang="fr-FR" sz="1800" dirty="0">
              <a:effectLst/>
              <a:latin typeface="Times New Roman" panose="02020603050405020304" pitchFamily="18" charset="0"/>
              <a:ea typeface="Times New Roman" panose="02020603050405020304" pitchFamily="18" charset="0"/>
            </a:endParaRPr>
          </a:p>
          <a:p>
            <a:pPr>
              <a:spcAft>
                <a:spcPts val="1125"/>
              </a:spcAft>
            </a:pPr>
            <a:endParaRPr lang="fr-FR" dirty="0"/>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Cela saute aux yeux : les teintes sont chaudes et oscillent en majorité entre le marron et le orange.</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Nous pouvons voir quelques touches de bleu, de vert et de rose foncé.</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Si ces couleurs chaudes rappellent effectivement la chaleur et la couleur du café et évoquent le moment convivial autour d’un café, vous avez sûrement l’impression que tous ces logos se ressemblent.</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Et l’une des marques les plus connues dans le secteur des vendeurs de café a pris le contre-pied pour son logo :</a:t>
            </a:r>
            <a:endParaRPr lang="fr-FR" sz="1800" dirty="0">
              <a:effectLst/>
              <a:latin typeface="Times New Roman" panose="02020603050405020304" pitchFamily="18" charset="0"/>
              <a:ea typeface="Times New Roman" panose="02020603050405020304" pitchFamily="18" charset="0"/>
            </a:endParaRPr>
          </a:p>
          <a:p>
            <a:pPr>
              <a:spcAft>
                <a:spcPts val="1125"/>
              </a:spcAft>
            </a:pP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34</a:t>
            </a:fld>
            <a:endParaRPr lang="fr-FR"/>
          </a:p>
        </p:txBody>
      </p:sp>
    </p:spTree>
    <p:extLst>
      <p:ext uri="{BB962C8B-B14F-4D97-AF65-F5344CB8AC3E}">
        <p14:creationId xmlns:p14="http://schemas.microsoft.com/office/powerpoint/2010/main" val="345603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Starbucks et son logo vert dominent ce secteur sans avoir choisi des teintes orangées et marron.</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Conclusion : </a:t>
            </a:r>
          </a:p>
          <a:p>
            <a:pPr>
              <a:lnSpc>
                <a:spcPts val="2220"/>
              </a:lnSpc>
              <a:spcBef>
                <a:spcPts val="1500"/>
              </a:spcBef>
              <a:spcAft>
                <a:spcPts val="1500"/>
              </a:spcAft>
            </a:pPr>
            <a:endParaRPr lang="fr-FR" sz="1800" dirty="0">
              <a:solidFill>
                <a:srgbClr val="2F2D30"/>
              </a:solidFill>
              <a:effectLst/>
              <a:latin typeface="Gilroy"/>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évitez de prendre les mêmes que vos principaux concurrents. </a:t>
            </a: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Vous risqueriez d’être confondu avec eux, mais ne rejetez pas en bloc les choix de couleurs effectués par la majorité de votre secteur d’activité non plus.</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endParaRPr lang="fr-FR" sz="1800" dirty="0">
              <a:solidFill>
                <a:srgbClr val="2F2D30"/>
              </a:solidFill>
              <a:effectLst/>
              <a:latin typeface="Gilroy"/>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Il vous faut </a:t>
            </a:r>
            <a:r>
              <a:rPr lang="fr-FR" sz="1800" b="1" dirty="0">
                <a:solidFill>
                  <a:srgbClr val="2F2D30"/>
                </a:solidFill>
                <a:effectLst/>
                <a:latin typeface="Gilroy"/>
                <a:ea typeface="Times New Roman" panose="02020603050405020304" pitchFamily="18" charset="0"/>
              </a:rPr>
              <a:t>nuancer vos réflexions</a:t>
            </a:r>
            <a:r>
              <a:rPr lang="fr-FR" sz="1800" dirty="0">
                <a:solidFill>
                  <a:srgbClr val="2F2D30"/>
                </a:solidFill>
                <a:effectLst/>
                <a:latin typeface="Gilroy"/>
                <a:ea typeface="Times New Roman" panose="02020603050405020304" pitchFamily="18" charset="0"/>
              </a:rPr>
              <a:t> et interroger la pertinence de ces choix. </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Ainsi, vous trouvez les teintes qui vous correspondent et qui vous permettent de vous démarquer aussi.</a:t>
            </a:r>
            <a:endParaRPr lang="fr-FR" sz="1800" dirty="0">
              <a:effectLst/>
              <a:latin typeface="Times New Roman" panose="02020603050405020304" pitchFamily="18" charset="0"/>
              <a:ea typeface="Times New Roman" panose="02020603050405020304" pitchFamily="18" charset="0"/>
            </a:endParaRPr>
          </a:p>
          <a:p>
            <a:pPr>
              <a:spcAft>
                <a:spcPts val="1125"/>
              </a:spcAft>
            </a:pP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35</a:t>
            </a:fld>
            <a:endParaRPr lang="fr-FR"/>
          </a:p>
        </p:txBody>
      </p:sp>
    </p:spTree>
    <p:extLst>
      <p:ext uri="{BB962C8B-B14F-4D97-AF65-F5344CB8AC3E}">
        <p14:creationId xmlns:p14="http://schemas.microsoft.com/office/powerpoint/2010/main" val="1127768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1125"/>
              </a:spcAft>
            </a:pP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36</a:t>
            </a:fld>
            <a:endParaRPr lang="fr-FR"/>
          </a:p>
        </p:txBody>
      </p:sp>
    </p:spTree>
    <p:extLst>
      <p:ext uri="{BB962C8B-B14F-4D97-AF65-F5344CB8AC3E}">
        <p14:creationId xmlns:p14="http://schemas.microsoft.com/office/powerpoint/2010/main" val="3811675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ts val="2220"/>
              </a:lnSpc>
              <a:spcBef>
                <a:spcPts val="1500"/>
              </a:spcBef>
              <a:spcAft>
                <a:spcPts val="1500"/>
              </a:spcAft>
            </a:pPr>
            <a:r>
              <a:rPr lang="fr-FR" sz="1800" b="1" dirty="0">
                <a:solidFill>
                  <a:srgbClr val="2F2D30"/>
                </a:solidFill>
                <a:effectLst/>
                <a:latin typeface="Gilroy"/>
                <a:ea typeface="Times New Roman" panose="02020603050405020304" pitchFamily="18" charset="0"/>
              </a:rPr>
              <a:t>Le bleu</a:t>
            </a:r>
            <a:r>
              <a:rPr lang="fr-FR" sz="1800" dirty="0">
                <a:solidFill>
                  <a:srgbClr val="2F2D30"/>
                </a:solidFill>
                <a:effectLst/>
                <a:latin typeface="Gilroy"/>
                <a:ea typeface="Times New Roman" panose="02020603050405020304" pitchFamily="18" charset="0"/>
              </a:rPr>
              <a:t> évoque le </a:t>
            </a:r>
            <a:r>
              <a:rPr lang="fr-FR" sz="1800" b="1" dirty="0">
                <a:solidFill>
                  <a:srgbClr val="2F2D30"/>
                </a:solidFill>
                <a:effectLst/>
                <a:latin typeface="Gilroy"/>
                <a:ea typeface="Times New Roman" panose="02020603050405020304" pitchFamily="18" charset="0"/>
              </a:rPr>
              <a:t>calme</a:t>
            </a:r>
            <a:r>
              <a:rPr lang="fr-FR" sz="1800" dirty="0">
                <a:solidFill>
                  <a:srgbClr val="2F2D30"/>
                </a:solidFill>
                <a:effectLst/>
                <a:latin typeface="Gilroy"/>
                <a:ea typeface="Times New Roman" panose="02020603050405020304" pitchFamily="18" charset="0"/>
              </a:rPr>
              <a:t>, la sérénité, mais également la </a:t>
            </a:r>
            <a:r>
              <a:rPr lang="fr-FR" sz="1800" b="1" dirty="0">
                <a:solidFill>
                  <a:srgbClr val="2F2D30"/>
                </a:solidFill>
                <a:effectLst/>
                <a:latin typeface="Gilroy"/>
                <a:ea typeface="Times New Roman" panose="02020603050405020304" pitchFamily="18" charset="0"/>
              </a:rPr>
              <a:t>vérité</a:t>
            </a:r>
            <a:r>
              <a:rPr lang="fr-FR" sz="1800" dirty="0">
                <a:solidFill>
                  <a:srgbClr val="2F2D30"/>
                </a:solidFill>
                <a:effectLst/>
                <a:latin typeface="Gilroy"/>
                <a:ea typeface="Times New Roman" panose="02020603050405020304" pitchFamily="18" charset="0"/>
              </a:rPr>
              <a:t> et la </a:t>
            </a:r>
            <a:r>
              <a:rPr lang="fr-FR" sz="1800" b="1" dirty="0">
                <a:solidFill>
                  <a:srgbClr val="2F2D30"/>
                </a:solidFill>
                <a:effectLst/>
                <a:latin typeface="Gilroy"/>
                <a:ea typeface="Times New Roman" panose="02020603050405020304" pitchFamily="18" charset="0"/>
              </a:rPr>
              <a:t>fraîcheur</a:t>
            </a:r>
            <a:r>
              <a:rPr lang="fr-FR" sz="1800" dirty="0">
                <a:solidFill>
                  <a:srgbClr val="2F2D30"/>
                </a:solidFill>
                <a:effectLst/>
                <a:latin typeface="Gilroy"/>
                <a:ea typeface="Times New Roman" panose="02020603050405020304" pitchFamily="18" charset="0"/>
              </a:rPr>
              <a:t>. C’est aussi la couleur des uniformes. Elle suggère donc l’autorité ainsi qu’une forme de masculinité. C’est la couleur “</a:t>
            </a:r>
            <a:r>
              <a:rPr lang="fr-FR" sz="1800" dirty="0" err="1">
                <a:solidFill>
                  <a:srgbClr val="2F2D30"/>
                </a:solidFill>
                <a:effectLst/>
                <a:latin typeface="Gilroy"/>
                <a:ea typeface="Times New Roman" panose="02020603050405020304" pitchFamily="18" charset="0"/>
              </a:rPr>
              <a:t>corporate</a:t>
            </a:r>
            <a:r>
              <a:rPr lang="fr-FR" sz="1800" dirty="0">
                <a:solidFill>
                  <a:srgbClr val="2F2D30"/>
                </a:solidFill>
                <a:effectLst/>
                <a:latin typeface="Gilroy"/>
                <a:ea typeface="Times New Roman" panose="02020603050405020304" pitchFamily="18" charset="0"/>
              </a:rPr>
              <a:t>” par excellence, souvent associée aux nouvelles technologies ou encore au voyage.</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a:t>
            </a:r>
            <a:r>
              <a:rPr lang="fr-FR" sz="1800" b="1" dirty="0">
                <a:solidFill>
                  <a:srgbClr val="2F2D30"/>
                </a:solidFill>
                <a:effectLst/>
                <a:latin typeface="Gilroy"/>
                <a:ea typeface="Times New Roman" panose="02020603050405020304" pitchFamily="18" charset="0"/>
              </a:rPr>
              <a:t>Le jaune </a:t>
            </a:r>
            <a:r>
              <a:rPr lang="fr-FR" sz="1800" dirty="0">
                <a:solidFill>
                  <a:srgbClr val="2F2D30"/>
                </a:solidFill>
                <a:effectLst/>
                <a:latin typeface="Gilroy"/>
                <a:ea typeface="Times New Roman" panose="02020603050405020304" pitchFamily="18" charset="0"/>
              </a:rPr>
              <a:t>est une couleur joyeuse et stimulante qu’on apparente à la lumière, au soleil. Attention ! Le jaune pâle peut évoquer la maladie et le jaune trop vif déplaît aux bébés. Comme il s'agit d'une couleur très punchy, utilisez-la avec prudence. Elle est utilisée par le secteur agro-alimentaire, du tourisme, de l’information.</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a:t>
            </a:r>
            <a:r>
              <a:rPr lang="fr-FR" sz="1800" b="1" dirty="0">
                <a:solidFill>
                  <a:srgbClr val="2F2D30"/>
                </a:solidFill>
                <a:effectLst/>
                <a:latin typeface="Gilroy"/>
                <a:ea typeface="Times New Roman" panose="02020603050405020304" pitchFamily="18" charset="0"/>
              </a:rPr>
              <a:t>Le rouge </a:t>
            </a:r>
            <a:r>
              <a:rPr lang="fr-FR" sz="1800" dirty="0">
                <a:solidFill>
                  <a:srgbClr val="2F2D30"/>
                </a:solidFill>
                <a:effectLst/>
                <a:latin typeface="Gilroy"/>
                <a:ea typeface="Times New Roman" panose="02020603050405020304" pitchFamily="18" charset="0"/>
              </a:rPr>
              <a:t>est une couleur ambivalente. C'est la couleur de la passion, de l’amour, mais c'est aussi la couleur du sang et de la violence. Elle évoque la vitesse et la puissance. Elle se marie bien avec le marron, le noir et le blanc. On l’utilise dans le luxe, l’érotisme, le sport et la gastronomie. En effet, elle amplifierait l’appétit et accélèrerait le rythme cardiaque.</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a:t>
            </a:r>
            <a:r>
              <a:rPr lang="fr-FR" sz="1800" b="1" dirty="0">
                <a:solidFill>
                  <a:srgbClr val="2F2D30"/>
                </a:solidFill>
                <a:effectLst/>
                <a:latin typeface="Gilroy"/>
                <a:ea typeface="Times New Roman" panose="02020603050405020304" pitchFamily="18" charset="0"/>
              </a:rPr>
              <a:t>Le vert</a:t>
            </a:r>
            <a:r>
              <a:rPr lang="fr-FR" sz="1800" dirty="0">
                <a:solidFill>
                  <a:srgbClr val="2F2D30"/>
                </a:solidFill>
                <a:effectLst/>
                <a:latin typeface="Gilroy"/>
                <a:ea typeface="Times New Roman" panose="02020603050405020304" pitchFamily="18" charset="0"/>
              </a:rPr>
              <a:t> est la couleur de la </a:t>
            </a:r>
            <a:r>
              <a:rPr lang="fr-FR" sz="1800" b="1" dirty="0">
                <a:solidFill>
                  <a:srgbClr val="2F2D30"/>
                </a:solidFill>
                <a:effectLst/>
                <a:latin typeface="Gilroy"/>
                <a:ea typeface="Times New Roman" panose="02020603050405020304" pitchFamily="18" charset="0"/>
              </a:rPr>
              <a:t>nature</a:t>
            </a:r>
            <a:r>
              <a:rPr lang="fr-FR" sz="1800" dirty="0">
                <a:solidFill>
                  <a:srgbClr val="2F2D30"/>
                </a:solidFill>
                <a:effectLst/>
                <a:latin typeface="Gilroy"/>
                <a:ea typeface="Times New Roman" panose="02020603050405020304" pitchFamily="18" charset="0"/>
              </a:rPr>
              <a:t> par excellence, mais il évoque également la </a:t>
            </a:r>
            <a:r>
              <a:rPr lang="fr-FR" sz="1800" b="1" dirty="0">
                <a:solidFill>
                  <a:srgbClr val="2F2D30"/>
                </a:solidFill>
                <a:effectLst/>
                <a:latin typeface="Gilroy"/>
                <a:ea typeface="Times New Roman" panose="02020603050405020304" pitchFamily="18" charset="0"/>
              </a:rPr>
              <a:t>santé</a:t>
            </a:r>
            <a:r>
              <a:rPr lang="fr-FR" sz="1800" dirty="0">
                <a:solidFill>
                  <a:srgbClr val="2F2D30"/>
                </a:solidFill>
                <a:effectLst/>
                <a:latin typeface="Gilroy"/>
                <a:ea typeface="Times New Roman" panose="02020603050405020304" pitchFamily="18" charset="0"/>
              </a:rPr>
              <a:t>, la </a:t>
            </a:r>
            <a:r>
              <a:rPr lang="fr-FR" sz="1800" b="1" dirty="0">
                <a:solidFill>
                  <a:srgbClr val="2F2D30"/>
                </a:solidFill>
                <a:effectLst/>
                <a:latin typeface="Gilroy"/>
                <a:ea typeface="Times New Roman" panose="02020603050405020304" pitchFamily="18" charset="0"/>
              </a:rPr>
              <a:t>chance</a:t>
            </a:r>
            <a:r>
              <a:rPr lang="fr-FR" sz="1800" dirty="0">
                <a:solidFill>
                  <a:srgbClr val="2F2D30"/>
                </a:solidFill>
                <a:effectLst/>
                <a:latin typeface="Gilroy"/>
                <a:ea typeface="Times New Roman" panose="02020603050405020304" pitchFamily="18" charset="0"/>
              </a:rPr>
              <a:t> et l’</a:t>
            </a:r>
            <a:r>
              <a:rPr lang="fr-FR" sz="1800" b="1" dirty="0">
                <a:solidFill>
                  <a:srgbClr val="2F2D30"/>
                </a:solidFill>
                <a:effectLst/>
                <a:latin typeface="Gilroy"/>
                <a:ea typeface="Times New Roman" panose="02020603050405020304" pitchFamily="18" charset="0"/>
              </a:rPr>
              <a:t>espoir</a:t>
            </a:r>
            <a:r>
              <a:rPr lang="fr-FR" sz="1800" dirty="0">
                <a:solidFill>
                  <a:srgbClr val="2F2D30"/>
                </a:solidFill>
                <a:effectLst/>
                <a:latin typeface="Gilroy"/>
                <a:ea typeface="Times New Roman" panose="02020603050405020304" pitchFamily="18" charset="0"/>
              </a:rPr>
              <a:t>. Il s'associe parfaitement à l'ocre et au brun. Cette couleur est souvent usitée dans les domaines touchant à l’écologie bien sûr, mais aussi à la découverte et à l’aventure, au voyage, à l’éducation…</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eorgia" panose="02040502050405020303" pitchFamily="18" charset="0"/>
                <a:ea typeface="Times New Roman" panose="02020603050405020304" pitchFamily="18" charset="0"/>
              </a:rPr>
              <a:t> : Le vert est la couleur la plus visible dans l’obscurité.</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b="1" dirty="0">
                <a:solidFill>
                  <a:srgbClr val="2F2D30"/>
                </a:solidFill>
                <a:effectLst/>
                <a:latin typeface="Gilroy"/>
                <a:ea typeface="Times New Roman" panose="02020603050405020304" pitchFamily="18" charset="0"/>
              </a:rPr>
              <a:t> Le orange</a:t>
            </a:r>
            <a:r>
              <a:rPr lang="fr-FR" sz="1800" dirty="0">
                <a:solidFill>
                  <a:srgbClr val="2F2D30"/>
                </a:solidFill>
                <a:effectLst/>
                <a:latin typeface="Gilroy"/>
                <a:ea typeface="Times New Roman" panose="02020603050405020304" pitchFamily="18" charset="0"/>
              </a:rPr>
              <a:t> est une couleur </a:t>
            </a:r>
            <a:r>
              <a:rPr lang="fr-FR" sz="1800" b="1" dirty="0">
                <a:solidFill>
                  <a:srgbClr val="2F2D30"/>
                </a:solidFill>
                <a:effectLst/>
                <a:latin typeface="Gilroy"/>
                <a:ea typeface="Times New Roman" panose="02020603050405020304" pitchFamily="18" charset="0"/>
              </a:rPr>
              <a:t>optimiste</a:t>
            </a:r>
            <a:r>
              <a:rPr lang="fr-FR" sz="1800" dirty="0">
                <a:solidFill>
                  <a:srgbClr val="2F2D30"/>
                </a:solidFill>
                <a:effectLst/>
                <a:latin typeface="Gilroy"/>
                <a:ea typeface="Times New Roman" panose="02020603050405020304" pitchFamily="18" charset="0"/>
              </a:rPr>
              <a:t> et tonifiante. Elle est à utiliser avec parcimonie avec le rouge ou le jaune.</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b="1" dirty="0">
                <a:solidFill>
                  <a:srgbClr val="2F2D30"/>
                </a:solidFill>
                <a:effectLst/>
                <a:latin typeface="Gilroy"/>
                <a:ea typeface="Times New Roman" panose="02020603050405020304" pitchFamily="18" charset="0"/>
              </a:rPr>
              <a:t> Le violet </a:t>
            </a:r>
            <a:r>
              <a:rPr lang="fr-FR" sz="1800" dirty="0">
                <a:solidFill>
                  <a:srgbClr val="2F2D30"/>
                </a:solidFill>
                <a:effectLst/>
                <a:latin typeface="Gilroy"/>
                <a:ea typeface="Times New Roman" panose="02020603050405020304" pitchFamily="18" charset="0"/>
              </a:rPr>
              <a:t>est une couleur difficile à marier au sein d’une création design. Liée à la </a:t>
            </a:r>
            <a:r>
              <a:rPr lang="fr-FR" sz="1800" b="1" dirty="0">
                <a:solidFill>
                  <a:srgbClr val="2F2D30"/>
                </a:solidFill>
                <a:effectLst/>
                <a:latin typeface="Gilroy"/>
                <a:ea typeface="Times New Roman" panose="02020603050405020304" pitchFamily="18" charset="0"/>
              </a:rPr>
              <a:t>spiritualité</a:t>
            </a:r>
            <a:r>
              <a:rPr lang="fr-FR" sz="1800" dirty="0">
                <a:solidFill>
                  <a:srgbClr val="2F2D30"/>
                </a:solidFill>
                <a:effectLst/>
                <a:latin typeface="Gilroy"/>
                <a:ea typeface="Times New Roman" panose="02020603050405020304" pitchFamily="18" charset="0"/>
              </a:rPr>
              <a:t>, on peut également la rattacher à la mélancolie, à la </a:t>
            </a:r>
            <a:r>
              <a:rPr lang="fr-FR" sz="1800" b="1" dirty="0">
                <a:solidFill>
                  <a:srgbClr val="2F2D30"/>
                </a:solidFill>
                <a:effectLst/>
                <a:latin typeface="Gilroy"/>
                <a:ea typeface="Times New Roman" panose="02020603050405020304" pitchFamily="18" charset="0"/>
              </a:rPr>
              <a:t>discrétion</a:t>
            </a:r>
            <a:r>
              <a:rPr lang="fr-FR" sz="1800" dirty="0">
                <a:solidFill>
                  <a:srgbClr val="2F2D30"/>
                </a:solidFill>
                <a:effectLst/>
                <a:latin typeface="Gilroy"/>
                <a:ea typeface="Times New Roman" panose="02020603050405020304" pitchFamily="18" charset="0"/>
              </a:rPr>
              <a:t>, à l’excentricité et à la </a:t>
            </a:r>
            <a:r>
              <a:rPr lang="fr-FR" sz="1800" b="1" dirty="0">
                <a:solidFill>
                  <a:srgbClr val="2F2D30"/>
                </a:solidFill>
                <a:effectLst/>
                <a:latin typeface="Gilroy"/>
                <a:ea typeface="Times New Roman" panose="02020603050405020304" pitchFamily="18" charset="0"/>
              </a:rPr>
              <a:t>solitude</a:t>
            </a:r>
            <a:r>
              <a:rPr lang="fr-FR" sz="1800" dirty="0">
                <a:solidFill>
                  <a:srgbClr val="2F2D30"/>
                </a:solidFill>
                <a:effectLst/>
                <a:latin typeface="Gilroy"/>
                <a:ea typeface="Times New Roman" panose="02020603050405020304" pitchFamily="18" charset="0"/>
              </a:rPr>
              <a:t>. On utilise ces couleurs pour l’ésotérisme, la féminité, les études, la culture...</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spcAft>
                <a:spcPts val="1125"/>
              </a:spcAft>
            </a:pP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37</a:t>
            </a:fld>
            <a:endParaRPr lang="fr-FR"/>
          </a:p>
        </p:txBody>
      </p:sp>
    </p:spTree>
    <p:extLst>
      <p:ext uri="{BB962C8B-B14F-4D97-AF65-F5344CB8AC3E}">
        <p14:creationId xmlns:p14="http://schemas.microsoft.com/office/powerpoint/2010/main" val="1684399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a:t>
            </a:r>
            <a:r>
              <a:rPr lang="fr-FR" sz="1800" b="1" dirty="0">
                <a:solidFill>
                  <a:srgbClr val="2F2D30"/>
                </a:solidFill>
                <a:effectLst/>
                <a:latin typeface="Gilroy"/>
                <a:ea typeface="Times New Roman" panose="02020603050405020304" pitchFamily="18" charset="0"/>
              </a:rPr>
              <a:t>Le marron</a:t>
            </a:r>
            <a:r>
              <a:rPr lang="fr-FR" sz="1800" dirty="0">
                <a:solidFill>
                  <a:srgbClr val="2F2D30"/>
                </a:solidFill>
                <a:effectLst/>
                <a:latin typeface="Gilroy"/>
                <a:ea typeface="Times New Roman" panose="02020603050405020304" pitchFamily="18" charset="0"/>
              </a:rPr>
              <a:t> est une couleur neutre, </a:t>
            </a:r>
            <a:r>
              <a:rPr lang="fr-FR" sz="1800" b="1" dirty="0">
                <a:solidFill>
                  <a:srgbClr val="2F2D30"/>
                </a:solidFill>
                <a:effectLst/>
                <a:latin typeface="Gilroy"/>
                <a:ea typeface="Times New Roman" panose="02020603050405020304" pitchFamily="18" charset="0"/>
              </a:rPr>
              <a:t>rassurante</a:t>
            </a:r>
            <a:r>
              <a:rPr lang="fr-FR" sz="1800" dirty="0">
                <a:solidFill>
                  <a:srgbClr val="2F2D30"/>
                </a:solidFill>
                <a:effectLst/>
                <a:latin typeface="Gilroy"/>
                <a:ea typeface="Times New Roman" panose="02020603050405020304" pitchFamily="18" charset="0"/>
              </a:rPr>
              <a:t>, simple et </a:t>
            </a:r>
            <a:r>
              <a:rPr lang="fr-FR" sz="1800" b="1" dirty="0">
                <a:solidFill>
                  <a:srgbClr val="2F2D30"/>
                </a:solidFill>
                <a:effectLst/>
                <a:latin typeface="Gilroy"/>
                <a:ea typeface="Times New Roman" panose="02020603050405020304" pitchFamily="18" charset="0"/>
              </a:rPr>
              <a:t>rustique</a:t>
            </a:r>
            <a:r>
              <a:rPr lang="fr-FR" sz="1800" dirty="0">
                <a:solidFill>
                  <a:srgbClr val="2F2D30"/>
                </a:solidFill>
                <a:effectLst/>
                <a:latin typeface="Gilroy"/>
                <a:ea typeface="Times New Roman" panose="02020603050405020304" pitchFamily="18" charset="0"/>
              </a:rPr>
              <a:t> que l’on peut associer au règne animal comme végétal, au terroir et à certain pragmatisme. Elle peut néanmoins être un peu fade ou évoquer la saleté. Elle s’accorde bien avec le vieux rose.</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a:t>
            </a:r>
            <a:r>
              <a:rPr lang="fr-FR" sz="1800" b="1" dirty="0">
                <a:solidFill>
                  <a:srgbClr val="2F2D30"/>
                </a:solidFill>
                <a:effectLst/>
                <a:latin typeface="Gilroy"/>
                <a:ea typeface="Times New Roman" panose="02020603050405020304" pitchFamily="18" charset="0"/>
              </a:rPr>
              <a:t>Le noir</a:t>
            </a:r>
            <a:r>
              <a:rPr lang="fr-FR" sz="1800" dirty="0">
                <a:solidFill>
                  <a:srgbClr val="2F2D30"/>
                </a:solidFill>
                <a:effectLst/>
                <a:latin typeface="Gilroy"/>
                <a:ea typeface="Times New Roman" panose="02020603050405020304" pitchFamily="18" charset="0"/>
              </a:rPr>
              <a:t> comme </a:t>
            </a:r>
            <a:r>
              <a:rPr lang="fr-FR" sz="1800" b="1" dirty="0">
                <a:solidFill>
                  <a:srgbClr val="2F2D30"/>
                </a:solidFill>
                <a:effectLst/>
                <a:latin typeface="Gilroy"/>
                <a:ea typeface="Times New Roman" panose="02020603050405020304" pitchFamily="18" charset="0"/>
              </a:rPr>
              <a:t>le blanc</a:t>
            </a:r>
            <a:r>
              <a:rPr lang="fr-FR" sz="1800" dirty="0">
                <a:solidFill>
                  <a:srgbClr val="2F2D30"/>
                </a:solidFill>
                <a:effectLst/>
                <a:latin typeface="Gilroy"/>
                <a:ea typeface="Times New Roman" panose="02020603050405020304" pitchFamily="18" charset="0"/>
              </a:rPr>
              <a:t> n’est pas à proprement parler une couleur. Il est très </a:t>
            </a:r>
            <a:r>
              <a:rPr lang="fr-FR" sz="1800" b="1" dirty="0">
                <a:solidFill>
                  <a:srgbClr val="2F2D30"/>
                </a:solidFill>
                <a:effectLst/>
                <a:latin typeface="Gilroy"/>
                <a:ea typeface="Times New Roman" panose="02020603050405020304" pitchFamily="18" charset="0"/>
              </a:rPr>
              <a:t>neutre</a:t>
            </a:r>
            <a:r>
              <a:rPr lang="fr-FR" sz="1800" dirty="0">
                <a:solidFill>
                  <a:srgbClr val="2F2D30"/>
                </a:solidFill>
                <a:effectLst/>
                <a:latin typeface="Gilroy"/>
                <a:ea typeface="Times New Roman" panose="02020603050405020304" pitchFamily="18" charset="0"/>
              </a:rPr>
              <a:t> et est souvent associé à la </a:t>
            </a:r>
            <a:r>
              <a:rPr lang="fr-FR" sz="1800" b="1" dirty="0">
                <a:solidFill>
                  <a:srgbClr val="2F2D30"/>
                </a:solidFill>
                <a:effectLst/>
                <a:latin typeface="Gilroy"/>
                <a:ea typeface="Times New Roman" panose="02020603050405020304" pitchFamily="18" charset="0"/>
              </a:rPr>
              <a:t>sobriété</a:t>
            </a:r>
            <a:r>
              <a:rPr lang="fr-FR" sz="1800" dirty="0">
                <a:solidFill>
                  <a:srgbClr val="2F2D30"/>
                </a:solidFill>
                <a:effectLst/>
                <a:latin typeface="Gilroy"/>
                <a:ea typeface="Times New Roman" panose="02020603050405020304" pitchFamily="18" charset="0"/>
              </a:rPr>
              <a:t>, au luxe, à l’</a:t>
            </a:r>
            <a:r>
              <a:rPr lang="fr-FR" sz="1800" b="1" dirty="0">
                <a:solidFill>
                  <a:srgbClr val="2F2D30"/>
                </a:solidFill>
                <a:effectLst/>
                <a:latin typeface="Gilroy"/>
                <a:ea typeface="Times New Roman" panose="02020603050405020304" pitchFamily="18" charset="0"/>
              </a:rPr>
              <a:t>élégance</a:t>
            </a:r>
            <a:r>
              <a:rPr lang="fr-FR" sz="1800" dirty="0">
                <a:solidFill>
                  <a:srgbClr val="2F2D30"/>
                </a:solidFill>
                <a:effectLst/>
                <a:latin typeface="Gilroy"/>
                <a:ea typeface="Times New Roman" panose="02020603050405020304" pitchFamily="18" charset="0"/>
              </a:rPr>
              <a:t>, mais aussi à la tristesse, à l’obscurité, au mystère et au deuil. Il se combine bien avec toutes les couleurs.</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a:t>
            </a:r>
            <a:r>
              <a:rPr lang="fr-FR" sz="1800" b="1" dirty="0">
                <a:solidFill>
                  <a:srgbClr val="2F2D30"/>
                </a:solidFill>
                <a:effectLst/>
                <a:latin typeface="Gilroy"/>
                <a:ea typeface="Times New Roman" panose="02020603050405020304" pitchFamily="18" charset="0"/>
              </a:rPr>
              <a:t>Le blanc</a:t>
            </a:r>
            <a:r>
              <a:rPr lang="fr-FR" sz="1800" dirty="0">
                <a:solidFill>
                  <a:srgbClr val="2F2D30"/>
                </a:solidFill>
                <a:effectLst/>
                <a:latin typeface="Gilroy"/>
                <a:ea typeface="Times New Roman" panose="02020603050405020304" pitchFamily="18" charset="0"/>
              </a:rPr>
              <a:t> représente la </a:t>
            </a:r>
            <a:r>
              <a:rPr lang="fr-FR" sz="1800" b="1" dirty="0">
                <a:solidFill>
                  <a:srgbClr val="2F2D30"/>
                </a:solidFill>
                <a:effectLst/>
                <a:latin typeface="Gilroy"/>
                <a:ea typeface="Times New Roman" panose="02020603050405020304" pitchFamily="18" charset="0"/>
              </a:rPr>
              <a:t>pureté</a:t>
            </a:r>
            <a:r>
              <a:rPr lang="fr-FR" sz="1800" dirty="0">
                <a:solidFill>
                  <a:srgbClr val="2F2D30"/>
                </a:solidFill>
                <a:effectLst/>
                <a:latin typeface="Gilroy"/>
                <a:ea typeface="Times New Roman" panose="02020603050405020304" pitchFamily="18" charset="0"/>
              </a:rPr>
              <a:t>, la perfection, la </a:t>
            </a:r>
            <a:r>
              <a:rPr lang="fr-FR" sz="1800" b="1" dirty="0">
                <a:solidFill>
                  <a:srgbClr val="2F2D30"/>
                </a:solidFill>
                <a:effectLst/>
                <a:latin typeface="Gilroy"/>
                <a:ea typeface="Times New Roman" panose="02020603050405020304" pitchFamily="18" charset="0"/>
              </a:rPr>
              <a:t>fraîcheur</a:t>
            </a:r>
            <a:r>
              <a:rPr lang="fr-FR" sz="1800" dirty="0">
                <a:solidFill>
                  <a:srgbClr val="2F2D30"/>
                </a:solidFill>
                <a:effectLst/>
                <a:latin typeface="Gilroy"/>
                <a:ea typeface="Times New Roman" panose="02020603050405020304" pitchFamily="18" charset="0"/>
              </a:rPr>
              <a:t>, la </a:t>
            </a:r>
            <a:r>
              <a:rPr lang="fr-FR" sz="1800" b="1" dirty="0">
                <a:solidFill>
                  <a:srgbClr val="2F2D30"/>
                </a:solidFill>
                <a:effectLst/>
                <a:latin typeface="Gilroy"/>
                <a:ea typeface="Times New Roman" panose="02020603050405020304" pitchFamily="18" charset="0"/>
              </a:rPr>
              <a:t>propreté</a:t>
            </a:r>
            <a:r>
              <a:rPr lang="fr-FR" sz="1800" dirty="0">
                <a:solidFill>
                  <a:srgbClr val="2F2D30"/>
                </a:solidFill>
                <a:effectLst/>
                <a:latin typeface="Gilroy"/>
                <a:ea typeface="Times New Roman" panose="02020603050405020304" pitchFamily="18" charset="0"/>
              </a:rPr>
              <a:t>. Il peut se marier avec toutes les couleurs, mais peut se révéler vide et fade.</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b="1" dirty="0">
                <a:solidFill>
                  <a:srgbClr val="2F2D30"/>
                </a:solidFill>
                <a:effectLst/>
                <a:latin typeface="Gilroy"/>
                <a:ea typeface="Times New Roman" panose="02020603050405020304" pitchFamily="18" charset="0"/>
              </a:rPr>
              <a:t> Le gris</a:t>
            </a:r>
            <a:r>
              <a:rPr lang="fr-FR" sz="1800" dirty="0">
                <a:solidFill>
                  <a:srgbClr val="2F2D30"/>
                </a:solidFill>
                <a:effectLst/>
                <a:latin typeface="Gilroy"/>
                <a:ea typeface="Times New Roman" panose="02020603050405020304" pitchFamily="18" charset="0"/>
              </a:rPr>
              <a:t> est doux, calme, passe-partout et élégant, mais peut paraître triste en trop grande quantité. Il suggère l’objectivité, le compromis, la sophistication.</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a:t>
            </a:r>
            <a:r>
              <a:rPr lang="fr-FR" sz="1800" b="1" dirty="0">
                <a:solidFill>
                  <a:srgbClr val="2F2D30"/>
                </a:solidFill>
                <a:effectLst/>
                <a:latin typeface="Gilroy"/>
                <a:ea typeface="Times New Roman" panose="02020603050405020304" pitchFamily="18" charset="0"/>
              </a:rPr>
              <a:t>Le rose</a:t>
            </a:r>
            <a:r>
              <a:rPr lang="fr-FR" sz="1800" dirty="0">
                <a:solidFill>
                  <a:srgbClr val="2F2D30"/>
                </a:solidFill>
                <a:effectLst/>
                <a:latin typeface="Gilroy"/>
                <a:ea typeface="Times New Roman" panose="02020603050405020304" pitchFamily="18" charset="0"/>
              </a:rPr>
              <a:t> est la couleur de la </a:t>
            </a:r>
            <a:r>
              <a:rPr lang="fr-FR" sz="1800" b="1" dirty="0">
                <a:solidFill>
                  <a:srgbClr val="2F2D30"/>
                </a:solidFill>
                <a:effectLst/>
                <a:latin typeface="Gilroy"/>
                <a:ea typeface="Times New Roman" panose="02020603050405020304" pitchFamily="18" charset="0"/>
              </a:rPr>
              <a:t>féminité</a:t>
            </a:r>
            <a:r>
              <a:rPr lang="fr-FR" sz="1800" dirty="0">
                <a:solidFill>
                  <a:srgbClr val="2F2D30"/>
                </a:solidFill>
                <a:effectLst/>
                <a:latin typeface="Gilroy"/>
                <a:ea typeface="Times New Roman" panose="02020603050405020304" pitchFamily="18" charset="0"/>
              </a:rPr>
              <a:t> par excellence, mais également de l’</a:t>
            </a:r>
            <a:r>
              <a:rPr lang="fr-FR" sz="1800" b="1" dirty="0">
                <a:solidFill>
                  <a:srgbClr val="2F2D30"/>
                </a:solidFill>
                <a:effectLst/>
                <a:latin typeface="Gilroy"/>
                <a:ea typeface="Times New Roman" panose="02020603050405020304" pitchFamily="18" charset="0"/>
              </a:rPr>
              <a:t>enfance</a:t>
            </a:r>
            <a:r>
              <a:rPr lang="fr-FR" sz="1800" dirty="0">
                <a:solidFill>
                  <a:srgbClr val="2F2D30"/>
                </a:solidFill>
                <a:effectLst/>
                <a:latin typeface="Gilroy"/>
                <a:ea typeface="Times New Roman" panose="02020603050405020304" pitchFamily="18" charset="0"/>
              </a:rPr>
              <a:t>, de la gourmandise et de l’amour </a:t>
            </a:r>
            <a:r>
              <a:rPr lang="fr-FR" sz="1800" b="1" dirty="0">
                <a:solidFill>
                  <a:srgbClr val="2F2D30"/>
                </a:solidFill>
                <a:effectLst/>
                <a:latin typeface="Gilroy"/>
                <a:ea typeface="Times New Roman" panose="02020603050405020304" pitchFamily="18" charset="0"/>
              </a:rPr>
              <a:t>romantique</a:t>
            </a:r>
            <a:r>
              <a:rPr lang="fr-FR" sz="1800" dirty="0">
                <a:solidFill>
                  <a:srgbClr val="2F2D30"/>
                </a:solidFill>
                <a:effectLst/>
                <a:latin typeface="Gilroy"/>
                <a:ea typeface="Times New Roman" panose="02020603050405020304" pitchFamily="18" charset="0"/>
              </a:rPr>
              <a:t>. Il est dynamique avec une pointe de délicatesse s'il est utilisé en petites touches.</a:t>
            </a:r>
            <a:endParaRPr lang="fr-FR" sz="1800" dirty="0">
              <a:effectLst/>
              <a:latin typeface="Times New Roman" panose="02020603050405020304" pitchFamily="18" charset="0"/>
              <a:ea typeface="Times New Roman" panose="02020603050405020304" pitchFamily="18" charset="0"/>
            </a:endParaRPr>
          </a:p>
          <a:p>
            <a:pPr>
              <a:spcAft>
                <a:spcPts val="1125"/>
              </a:spcAft>
            </a:pP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38</a:t>
            </a:fld>
            <a:endParaRPr lang="fr-FR"/>
          </a:p>
        </p:txBody>
      </p:sp>
    </p:spTree>
    <p:extLst>
      <p:ext uri="{BB962C8B-B14F-4D97-AF65-F5344CB8AC3E}">
        <p14:creationId xmlns:p14="http://schemas.microsoft.com/office/powerpoint/2010/main" val="313648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eorgia" panose="02040502050405020303" pitchFamily="18" charset="0"/>
                <a:ea typeface="Times New Roman" panose="02020603050405020304" pitchFamily="18" charset="0"/>
              </a:rPr>
              <a:t> : Dans le monde, seulement 5 couleurs sont utilisées par 90 % des entreprises ! Quelles sont ces “couleurs stars” ? Le bleu, le rouge, le rose, le noir et le vert.</a:t>
            </a:r>
            <a:endParaRPr lang="fr-FR" sz="1800" dirty="0">
              <a:effectLst/>
              <a:latin typeface="Times New Roman" panose="02020603050405020304" pitchFamily="18" charset="0"/>
              <a:ea typeface="Times New Roman" panose="02020603050405020304" pitchFamily="18" charset="0"/>
            </a:endParaRPr>
          </a:p>
          <a:p>
            <a:pPr>
              <a:spcAft>
                <a:spcPts val="1125"/>
              </a:spcAft>
            </a:pP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39</a:t>
            </a:fld>
            <a:endParaRPr lang="fr-FR"/>
          </a:p>
        </p:txBody>
      </p:sp>
    </p:spTree>
    <p:extLst>
      <p:ext uri="{BB962C8B-B14F-4D97-AF65-F5344CB8AC3E}">
        <p14:creationId xmlns:p14="http://schemas.microsoft.com/office/powerpoint/2010/main" val="1579995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4</a:t>
            </a:fld>
            <a:endParaRPr lang="fr-FR"/>
          </a:p>
        </p:txBody>
      </p:sp>
    </p:spTree>
    <p:extLst>
      <p:ext uri="{BB962C8B-B14F-4D97-AF65-F5344CB8AC3E}">
        <p14:creationId xmlns:p14="http://schemas.microsoft.com/office/powerpoint/2010/main" val="1663300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ts val="2220"/>
              </a:lnSpc>
              <a:spcBef>
                <a:spcPts val="1500"/>
              </a:spcBef>
              <a:spcAft>
                <a:spcPts val="1500"/>
              </a:spcAft>
              <a:buClrTx/>
              <a:buSzTx/>
              <a:buFontTx/>
              <a:buNone/>
              <a:tabLst/>
              <a:defRPr/>
            </a:pPr>
            <a:r>
              <a:rPr lang="fr-FR" sz="1800" dirty="0">
                <a:solidFill>
                  <a:srgbClr val="2F2D30"/>
                </a:solidFill>
                <a:effectLst/>
                <a:latin typeface="Gilroy"/>
                <a:ea typeface="Times New Roman" panose="02020603050405020304" pitchFamily="18" charset="0"/>
              </a:rPr>
              <a:t>Pour une association de </a:t>
            </a:r>
            <a:r>
              <a:rPr lang="fr-FR" sz="1800" b="1" dirty="0">
                <a:solidFill>
                  <a:srgbClr val="2F2D30"/>
                </a:solidFill>
                <a:effectLst/>
                <a:latin typeface="Gilroy"/>
                <a:ea typeface="Times New Roman" panose="02020603050405020304" pitchFamily="18" charset="0"/>
              </a:rPr>
              <a:t>couleurs idéale sur un site web</a:t>
            </a:r>
            <a:r>
              <a:rPr lang="fr-FR" sz="1800" dirty="0">
                <a:solidFill>
                  <a:srgbClr val="2F2D30"/>
                </a:solidFill>
                <a:effectLst/>
                <a:latin typeface="Gilroy"/>
                <a:ea typeface="Times New Roman" panose="02020603050405020304" pitchFamily="18" charset="0"/>
              </a:rPr>
              <a:t>, vous pouvez, par exemple, </a:t>
            </a:r>
          </a:p>
          <a:p>
            <a:pPr marL="0" marR="0" lvl="0" indent="0" algn="l" defTabSz="914400" rtl="0" eaLnBrk="1" fontAlgn="auto" latinLnBrk="0" hangingPunct="1">
              <a:lnSpc>
                <a:spcPts val="2220"/>
              </a:lnSpc>
              <a:spcBef>
                <a:spcPts val="1500"/>
              </a:spcBef>
              <a:spcAft>
                <a:spcPts val="1500"/>
              </a:spcAft>
              <a:buClrTx/>
              <a:buSzTx/>
              <a:buFontTx/>
              <a:buNone/>
              <a:tabLst/>
              <a:defRPr/>
            </a:pPr>
            <a:r>
              <a:rPr lang="fr-FR" sz="1800" dirty="0">
                <a:solidFill>
                  <a:srgbClr val="2F2D30"/>
                </a:solidFill>
                <a:effectLst/>
                <a:latin typeface="Gilroy"/>
                <a:ea typeface="Times New Roman" panose="02020603050405020304" pitchFamily="18" charset="0"/>
              </a:rPr>
              <a:t>choisir deux teintes relativement sobres </a:t>
            </a:r>
          </a:p>
          <a:p>
            <a:pPr marL="0" marR="0" lvl="0" indent="0" algn="l" defTabSz="914400" rtl="0" eaLnBrk="1" fontAlgn="auto" latinLnBrk="0" hangingPunct="1">
              <a:lnSpc>
                <a:spcPts val="2220"/>
              </a:lnSpc>
              <a:spcBef>
                <a:spcPts val="1500"/>
              </a:spcBef>
              <a:spcAft>
                <a:spcPts val="1500"/>
              </a:spcAft>
              <a:buClrTx/>
              <a:buSzTx/>
              <a:buFontTx/>
              <a:buNone/>
              <a:tabLst/>
              <a:defRPr/>
            </a:pPr>
            <a:r>
              <a:rPr lang="fr-FR" sz="1800" dirty="0">
                <a:solidFill>
                  <a:srgbClr val="2F2D30"/>
                </a:solidFill>
                <a:effectLst/>
                <a:latin typeface="Gilroy"/>
                <a:ea typeface="Times New Roman" panose="02020603050405020304" pitchFamily="18" charset="0"/>
              </a:rPr>
              <a:t>et une troisième couleur contrastante qui vous servira pour les boutons d’appel à l’action.</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endParaRPr lang="fr-FR" dirty="0"/>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Le </a:t>
            </a:r>
            <a:r>
              <a:rPr lang="fr-FR" sz="1800" dirty="0" err="1">
                <a:solidFill>
                  <a:srgbClr val="2F2D30"/>
                </a:solidFill>
                <a:effectLst/>
                <a:latin typeface="Gilroy"/>
                <a:ea typeface="Times New Roman" panose="02020603050405020304" pitchFamily="18" charset="0"/>
              </a:rPr>
              <a:t>bordeau</a:t>
            </a:r>
            <a:r>
              <a:rPr lang="fr-FR" sz="1800" dirty="0">
                <a:solidFill>
                  <a:srgbClr val="2F2D30"/>
                </a:solidFill>
                <a:effectLst/>
                <a:latin typeface="Gilroy"/>
                <a:ea typeface="Times New Roman" panose="02020603050405020304" pitchFamily="18" charset="0"/>
              </a:rPr>
              <a:t> et le beige :</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Vous pouvez également associer une couleur très puissante avec une autre qui évoque plus de douceur comme le </a:t>
            </a:r>
            <a:r>
              <a:rPr lang="fr-FR" sz="1800" dirty="0" err="1">
                <a:solidFill>
                  <a:srgbClr val="2F2D30"/>
                </a:solidFill>
                <a:effectLst/>
                <a:latin typeface="Gilroy"/>
                <a:ea typeface="Times New Roman" panose="02020603050405020304" pitchFamily="18" charset="0"/>
              </a:rPr>
              <a:t>bordeau</a:t>
            </a:r>
            <a:r>
              <a:rPr lang="fr-FR" sz="1800" dirty="0">
                <a:solidFill>
                  <a:srgbClr val="2F2D30"/>
                </a:solidFill>
                <a:effectLst/>
                <a:latin typeface="Gilroy"/>
                <a:ea typeface="Times New Roman" panose="02020603050405020304" pitchFamily="18" charset="0"/>
              </a:rPr>
              <a:t> et le beige.</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Cependant, gardez en tête d’avoir une plus grande proportion de couleur claire : si votre site est trop sombre, vous en altérez la lisibilité.</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Le bleu froid et le gris :</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Comme nous l’avons vu, les teintes froides sont très appréciées du public. Vous pouvez accentuer cet aspect en jouant avec deux teintes froides comme le bleu et le gris.</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Veillez à doser l’intensité de ces couleurs pour éviter de refroidir vos visiteurs.</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40</a:t>
            </a:fld>
            <a:endParaRPr lang="fr-FR"/>
          </a:p>
        </p:txBody>
      </p:sp>
    </p:spTree>
    <p:extLst>
      <p:ext uri="{BB962C8B-B14F-4D97-AF65-F5344CB8AC3E}">
        <p14:creationId xmlns:p14="http://schemas.microsoft.com/office/powerpoint/2010/main" val="1380045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ts val="2220"/>
              </a:lnSpc>
              <a:spcBef>
                <a:spcPts val="1500"/>
              </a:spcBef>
              <a:spcAft>
                <a:spcPts val="1500"/>
              </a:spcAft>
            </a:pPr>
            <a:r>
              <a:rPr lang="fr-FR" sz="1800" dirty="0">
                <a:effectLst/>
                <a:latin typeface="Gilroy"/>
                <a:ea typeface="Times New Roman" panose="02020603050405020304" pitchFamily="18" charset="0"/>
              </a:rPr>
              <a:t>Les couleurs pastel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Gilroy"/>
                <a:ea typeface="Times New Roman" panose="02020603050405020304" pitchFamily="18" charset="0"/>
              </a:rPr>
              <a:t>Les couleurs pastel sont très à la mode et font partie des </a:t>
            </a:r>
            <a:r>
              <a:rPr lang="fr-FR" sz="1800" u="sng" dirty="0">
                <a:solidFill>
                  <a:srgbClr val="FFAE3E"/>
                </a:solidFill>
                <a:effectLst/>
                <a:latin typeface="Gilroy"/>
                <a:ea typeface="Times New Roman" panose="02020603050405020304" pitchFamily="18" charset="0"/>
                <a:hlinkClick r:id="rId3">
                  <a:extLst>
                    <a:ext uri="{A12FA001-AC4F-418D-AE19-62706E023703}">
                      <ahyp:hlinkClr xmlns:ahyp="http://schemas.microsoft.com/office/drawing/2018/hyperlinkcolor" val="tx"/>
                    </a:ext>
                  </a:extLst>
                </a:hlinkClick>
              </a:rPr>
              <a:t>tendances webdesign du moment. </a:t>
            </a:r>
          </a:p>
          <a:p>
            <a:r>
              <a:rPr lang="fr-FR" sz="1800" u="sng" dirty="0">
                <a:solidFill>
                  <a:srgbClr val="FFAE3E"/>
                </a:solidFill>
                <a:effectLst/>
                <a:latin typeface="Gilroy"/>
                <a:ea typeface="Times New Roman" panose="02020603050405020304" pitchFamily="18" charset="0"/>
                <a:hlinkClick r:id="rId3">
                  <a:extLst>
                    <a:ext uri="{A12FA001-AC4F-418D-AE19-62706E023703}">
                      <ahyp:hlinkClr xmlns:ahyp="http://schemas.microsoft.com/office/drawing/2018/hyperlinkcolor" val="tx"/>
                    </a:ext>
                  </a:extLst>
                </a:hlinkClick>
              </a:rPr>
              <a:t>Elles permettent d’associer plusieurs couleurs sans agresser l’</a:t>
            </a:r>
            <a:r>
              <a:rPr lang="fr-FR" sz="1800" u="sng" dirty="0" err="1">
                <a:solidFill>
                  <a:srgbClr val="FFAE3E"/>
                </a:solidFill>
                <a:effectLst/>
                <a:latin typeface="Gilroy"/>
                <a:ea typeface="Times New Roman" panose="02020603050405020304" pitchFamily="18" charset="0"/>
                <a:hlinkClick r:id="rId3">
                  <a:extLst>
                    <a:ext uri="{A12FA001-AC4F-418D-AE19-62706E023703}">
                      <ahyp:hlinkClr xmlns:ahyp="http://schemas.microsoft.com/office/drawing/2018/hyperlinkcolor" val="tx"/>
                    </a:ext>
                  </a:extLst>
                </a:hlinkClick>
              </a:rPr>
              <a:t>oeil</a:t>
            </a:r>
            <a:r>
              <a:rPr lang="fr-FR" sz="1800" u="sng" dirty="0">
                <a:solidFill>
                  <a:srgbClr val="FFAE3E"/>
                </a:solidFill>
                <a:effectLst/>
                <a:latin typeface="Gilroy"/>
                <a:ea typeface="Times New Roman" panose="02020603050405020304" pitchFamily="18" charset="0"/>
                <a:hlinkClick r:id="rId3">
                  <a:extLst>
                    <a:ext uri="{A12FA001-AC4F-418D-AE19-62706E023703}">
                      <ahyp:hlinkClr xmlns:ahyp="http://schemas.microsoft.com/office/drawing/2018/hyperlinkcolor" val="tx"/>
                    </a:ext>
                  </a:extLst>
                </a:hlinkClick>
              </a:rPr>
              <a:t> du visiteur.  </a:t>
            </a:r>
          </a:p>
          <a:p>
            <a:r>
              <a:rPr lang="fr-FR" sz="1800" u="sng" dirty="0">
                <a:solidFill>
                  <a:srgbClr val="FFAE3E"/>
                </a:solidFill>
                <a:effectLst/>
                <a:latin typeface="Gilroy"/>
                <a:ea typeface="Times New Roman" panose="02020603050405020304" pitchFamily="18" charset="0"/>
                <a:hlinkClick r:id="rId3">
                  <a:extLst>
                    <a:ext uri="{A12FA001-AC4F-418D-AE19-62706E023703}">
                      <ahyp:hlinkClr xmlns:ahyp="http://schemas.microsoft.com/office/drawing/2018/hyperlinkcolor" val="tx"/>
                    </a:ext>
                  </a:extLst>
                </a:hlinkClick>
              </a:rPr>
              <a:t>Par exemple, le site de revente </a:t>
            </a:r>
            <a:r>
              <a:rPr lang="fr-FR" sz="1800" u="sng" dirty="0" err="1">
                <a:solidFill>
                  <a:srgbClr val="FFAE3E"/>
                </a:solidFill>
                <a:effectLst/>
                <a:latin typeface="Gilroy"/>
                <a:ea typeface="Times New Roman" panose="02020603050405020304" pitchFamily="18" charset="0"/>
                <a:hlinkClick r:id="rId3">
                  <a:extLst>
                    <a:ext uri="{A12FA001-AC4F-418D-AE19-62706E023703}">
                      <ahyp:hlinkClr xmlns:ahyp="http://schemas.microsoft.com/office/drawing/2018/hyperlinkcolor" val="tx"/>
                    </a:ext>
                  </a:extLst>
                </a:hlinkClick>
              </a:rPr>
              <a:t>Backmarket</a:t>
            </a:r>
            <a:r>
              <a:rPr lang="fr-FR" sz="1800" u="sng" dirty="0">
                <a:effectLst/>
                <a:latin typeface="Gilroy"/>
                <a:ea typeface="Times New Roman" panose="02020603050405020304" pitchFamily="18" charset="0"/>
                <a:hlinkClick r:id="rId3">
                  <a:extLst>
                    <a:ext uri="{A12FA001-AC4F-418D-AE19-62706E023703}">
                      <ahyp:hlinkClr xmlns:ahyp="http://schemas.microsoft.com/office/drawing/2018/hyperlinkcolor" val="tx"/>
                    </a:ext>
                  </a:extLst>
                </a:hlinkClick>
              </a:rPr>
              <a:t> a fait le choix d’utiliser des couleurs </a:t>
            </a:r>
          </a:p>
          <a:p>
            <a:r>
              <a:rPr lang="fr-FR" sz="1800" u="sng" dirty="0">
                <a:effectLst/>
                <a:latin typeface="Gilroy"/>
                <a:ea typeface="Times New Roman" panose="02020603050405020304" pitchFamily="18" charset="0"/>
                <a:hlinkClick r:id="rId3">
                  <a:extLst>
                    <a:ext uri="{A12FA001-AC4F-418D-AE19-62706E023703}">
                      <ahyp:hlinkClr xmlns:ahyp="http://schemas.microsoft.com/office/drawing/2018/hyperlinkcolor" val="tx"/>
                    </a:ext>
                  </a:extLst>
                </a:hlinkClick>
              </a:rPr>
              <a:t>pastel lors de la refonte de leur charte graphique : </a:t>
            </a:r>
            <a:endParaRPr lang="fr-FR" sz="2800" u="sng" dirty="0"/>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ts val="2220"/>
              </a:lnSpc>
              <a:spcBef>
                <a:spcPts val="1500"/>
              </a:spcBef>
              <a:spcAft>
                <a:spcPts val="1500"/>
              </a:spcAft>
              <a:buClrTx/>
              <a:buSzTx/>
              <a:buFontTx/>
              <a:buNone/>
              <a:tabLst/>
              <a:defRPr/>
            </a:pPr>
            <a:r>
              <a:rPr lang="fr-FR" sz="1800" dirty="0">
                <a:solidFill>
                  <a:srgbClr val="2F2D30"/>
                </a:solidFill>
                <a:effectLst/>
                <a:latin typeface="Gilroy"/>
                <a:ea typeface="Times New Roman" panose="02020603050405020304" pitchFamily="18" charset="0"/>
              </a:rPr>
              <a:t>Vous connaissez maintenant les</a:t>
            </a:r>
            <a:r>
              <a:rPr lang="fr-FR" sz="1800" b="1" dirty="0">
                <a:solidFill>
                  <a:srgbClr val="2F2D30"/>
                </a:solidFill>
                <a:effectLst/>
                <a:latin typeface="Gilroy"/>
                <a:ea typeface="Times New Roman" panose="02020603050405020304" pitchFamily="18" charset="0"/>
              </a:rPr>
              <a:t> significations des couleurs</a:t>
            </a:r>
            <a:r>
              <a:rPr lang="fr-FR" sz="1800" dirty="0">
                <a:solidFill>
                  <a:srgbClr val="2F2D30"/>
                </a:solidFill>
                <a:effectLst/>
                <a:latin typeface="Gilroy"/>
                <a:ea typeface="Times New Roman" panose="02020603050405020304" pitchFamily="18" charset="0"/>
              </a:rPr>
              <a:t> sur le bout des doigts et avez plein d’idées d’associations intéressantes.</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41</a:t>
            </a:fld>
            <a:endParaRPr lang="fr-FR"/>
          </a:p>
        </p:txBody>
      </p:sp>
    </p:spTree>
    <p:extLst>
      <p:ext uri="{BB962C8B-B14F-4D97-AF65-F5344CB8AC3E}">
        <p14:creationId xmlns:p14="http://schemas.microsoft.com/office/powerpoint/2010/main" val="586969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Pour élaborer la </a:t>
            </a:r>
            <a:r>
              <a:rPr lang="fr-FR" sz="1800" b="1" dirty="0">
                <a:solidFill>
                  <a:srgbClr val="2F2D30"/>
                </a:solidFill>
                <a:effectLst/>
                <a:latin typeface="Gilroy"/>
                <a:ea typeface="Times New Roman" panose="02020603050405020304" pitchFamily="18" charset="0"/>
              </a:rPr>
              <a:t>palette colorée</a:t>
            </a:r>
            <a:r>
              <a:rPr lang="fr-FR" sz="1800" dirty="0">
                <a:solidFill>
                  <a:srgbClr val="2F2D30"/>
                </a:solidFill>
                <a:effectLst/>
                <a:latin typeface="Gilroy"/>
                <a:ea typeface="Times New Roman" panose="02020603050405020304" pitchFamily="18" charset="0"/>
              </a:rPr>
              <a:t> de votre site internet, vous pouvez utiliser différents outils en ligne.</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Pas besoin de chercher très loin : voici notre sélection des meilleurs avec leurs points forts et leurs points faibles :</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marL="0" lvl="0" indent="0">
              <a:lnSpc>
                <a:spcPts val="2220"/>
              </a:lnSpc>
              <a:spcBef>
                <a:spcPts val="1500"/>
              </a:spcBef>
              <a:spcAft>
                <a:spcPts val="1500"/>
              </a:spcAft>
              <a:buSzPts val="1000"/>
              <a:buFont typeface="Symbol" panose="05050102010706020507" pitchFamily="18" charset="2"/>
              <a:buNone/>
              <a:tabLst>
                <a:tab pos="457200" algn="l"/>
              </a:tabLst>
            </a:pPr>
            <a:r>
              <a:rPr lang="fr-FR" sz="1800" u="sng" dirty="0">
                <a:solidFill>
                  <a:srgbClr val="2F2D30"/>
                </a:solidFill>
                <a:effectLst/>
                <a:latin typeface="Gilroy"/>
                <a:ea typeface="Times New Roman" panose="02020603050405020304" pitchFamily="18" charset="0"/>
                <a:hlinkClick r:id="rId3"/>
              </a:rPr>
              <a:t>Adobe </a:t>
            </a:r>
            <a:r>
              <a:rPr lang="fr-FR" sz="1800" u="sng" dirty="0" err="1">
                <a:solidFill>
                  <a:srgbClr val="2F2D30"/>
                </a:solidFill>
                <a:effectLst/>
                <a:latin typeface="Gilroy"/>
                <a:ea typeface="Times New Roman" panose="02020603050405020304" pitchFamily="18" charset="0"/>
                <a:hlinkClick r:id="rId3"/>
              </a:rPr>
              <a:t>Color</a:t>
            </a:r>
            <a:r>
              <a:rPr lang="fr-FR" sz="1800" u="sng" dirty="0">
                <a:solidFill>
                  <a:srgbClr val="2F2D30"/>
                </a:solidFill>
                <a:effectLst/>
                <a:latin typeface="Gilroy"/>
                <a:ea typeface="Times New Roman" panose="02020603050405020304" pitchFamily="18" charset="0"/>
                <a:hlinkClick r:id="rId3"/>
              </a:rPr>
              <a:t> CC</a:t>
            </a:r>
            <a:r>
              <a:rPr lang="fr-FR" sz="1800" dirty="0">
                <a:solidFill>
                  <a:srgbClr val="2F2D30"/>
                </a:solidFill>
                <a:effectLst/>
                <a:latin typeface="Gilroy"/>
                <a:ea typeface="Times New Roman" panose="02020603050405020304" pitchFamily="18" charset="0"/>
              </a:rPr>
              <a:t> est un outil développé par Adobe qui permet de visualiser des thèmes graphiques et </a:t>
            </a:r>
          </a:p>
          <a:p>
            <a:pPr marL="0" lvl="0" indent="0">
              <a:lnSpc>
                <a:spcPts val="2220"/>
              </a:lnSpc>
              <a:spcBef>
                <a:spcPts val="1500"/>
              </a:spcBef>
              <a:spcAft>
                <a:spcPts val="1500"/>
              </a:spcAft>
              <a:buSzPts val="1000"/>
              <a:buFont typeface="Symbol" panose="05050102010706020507" pitchFamily="18" charset="2"/>
              <a:buNone/>
              <a:tabLst>
                <a:tab pos="457200" algn="l"/>
              </a:tabLst>
            </a:pPr>
            <a:r>
              <a:rPr lang="fr-FR" sz="1800" dirty="0">
                <a:solidFill>
                  <a:srgbClr val="2F2D30"/>
                </a:solidFill>
                <a:effectLst/>
                <a:latin typeface="Gilroy"/>
                <a:ea typeface="Times New Roman" panose="02020603050405020304" pitchFamily="18" charset="0"/>
              </a:rPr>
              <a:t>de faire sa propre création design ou de retrouver les teintes associées à une image.</a:t>
            </a:r>
          </a:p>
          <a:p>
            <a:pPr marL="0" lvl="0" indent="0">
              <a:lnSpc>
                <a:spcPts val="2220"/>
              </a:lnSpc>
              <a:spcBef>
                <a:spcPts val="1500"/>
              </a:spcBef>
              <a:spcAft>
                <a:spcPts val="1500"/>
              </a:spcAft>
              <a:buSzPts val="1000"/>
              <a:buFont typeface="Symbol" panose="05050102010706020507" pitchFamily="18" charset="2"/>
              <a:buNone/>
              <a:tabLst>
                <a:tab pos="457200" algn="l"/>
              </a:tabLs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Cet outil est gratuit et tr</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è</a:t>
            </a:r>
            <a:r>
              <a:rPr lang="fr-FR" sz="1800" dirty="0">
                <a:solidFill>
                  <a:srgbClr val="2F2D30"/>
                </a:solidFill>
                <a:effectLst/>
                <a:latin typeface="Gilroy"/>
                <a:ea typeface="Times New Roman" panose="02020603050405020304" pitchFamily="18" charset="0"/>
              </a:rPr>
              <a:t>s complet avec plusieurs configurations de recherche de couleurs diff</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é</a:t>
            </a:r>
            <a:r>
              <a:rPr lang="fr-FR" sz="1800" dirty="0">
                <a:solidFill>
                  <a:srgbClr val="2F2D30"/>
                </a:solidFill>
                <a:effectLst/>
                <a:latin typeface="Gilroy"/>
                <a:ea typeface="Times New Roman" panose="02020603050405020304" pitchFamily="18" charset="0"/>
              </a:rPr>
              <a:t>rentes.</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L</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a:t>
            </a:r>
            <a:r>
              <a:rPr lang="fr-FR" sz="1800" dirty="0">
                <a:solidFill>
                  <a:srgbClr val="2F2D30"/>
                </a:solidFill>
                <a:effectLst/>
                <a:latin typeface="Gilroy"/>
                <a:ea typeface="Times New Roman" panose="02020603050405020304" pitchFamily="18" charset="0"/>
              </a:rPr>
              <a:t>exportation de votre palette ne peut se faire que dans un format spécifique à Adobe, le .ase. </a:t>
            </a: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Si vous voulez être certain d’être compatible avec toutes les plateformes, </a:t>
            </a: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vous devez enregistrer les codes couleur des nuances que vous choisissez.</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42</a:t>
            </a:fld>
            <a:endParaRPr lang="fr-FR"/>
          </a:p>
        </p:txBody>
      </p:sp>
    </p:spTree>
    <p:extLst>
      <p:ext uri="{BB962C8B-B14F-4D97-AF65-F5344CB8AC3E}">
        <p14:creationId xmlns:p14="http://schemas.microsoft.com/office/powerpoint/2010/main" val="3427520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nSpc>
                <a:spcPts val="2220"/>
              </a:lnSpc>
              <a:spcBef>
                <a:spcPts val="1500"/>
              </a:spcBef>
              <a:spcAft>
                <a:spcPts val="1500"/>
              </a:spcAft>
              <a:buSzPts val="1000"/>
              <a:buFont typeface="Symbol" panose="05050102010706020507" pitchFamily="18" charset="2"/>
              <a:buNone/>
              <a:tabLst>
                <a:tab pos="457200" algn="l"/>
              </a:tabLst>
            </a:pPr>
            <a:r>
              <a:rPr lang="fr-FR" sz="1800" u="sng" dirty="0" err="1">
                <a:solidFill>
                  <a:srgbClr val="2F2D30"/>
                </a:solidFill>
                <a:effectLst/>
                <a:latin typeface="Gilroy"/>
                <a:ea typeface="Times New Roman" panose="02020603050405020304" pitchFamily="18" charset="0"/>
                <a:hlinkClick r:id="rId3"/>
              </a:rPr>
              <a:t>Designspiration</a:t>
            </a:r>
            <a:r>
              <a:rPr lang="fr-FR" sz="1800" dirty="0">
                <a:solidFill>
                  <a:srgbClr val="2F2D30"/>
                </a:solidFill>
                <a:effectLst/>
                <a:latin typeface="Gilroy"/>
                <a:ea typeface="Times New Roman" panose="02020603050405020304" pitchFamily="18" charset="0"/>
              </a:rPr>
              <a:t> permet de naviguer parmi les </a:t>
            </a:r>
            <a:r>
              <a:rPr lang="fr-FR" sz="1800" b="1" dirty="0">
                <a:solidFill>
                  <a:srgbClr val="2F2D30"/>
                </a:solidFill>
                <a:effectLst/>
                <a:latin typeface="Gilroy"/>
                <a:ea typeface="Times New Roman" panose="02020603050405020304" pitchFamily="18" charset="0"/>
              </a:rPr>
              <a:t>couleurs</a:t>
            </a:r>
            <a:r>
              <a:rPr lang="fr-FR" sz="1800" dirty="0">
                <a:solidFill>
                  <a:srgbClr val="2F2D30"/>
                </a:solidFill>
                <a:effectLst/>
                <a:latin typeface="Gilroy"/>
                <a:ea typeface="Times New Roman" panose="02020603050405020304" pitchFamily="18" charset="0"/>
              </a:rPr>
              <a:t>, les </a:t>
            </a:r>
            <a:r>
              <a:rPr lang="fr-FR" sz="1800" b="1" dirty="0">
                <a:solidFill>
                  <a:srgbClr val="2F2D30"/>
                </a:solidFill>
                <a:effectLst/>
                <a:latin typeface="Gilroy"/>
                <a:ea typeface="Times New Roman" panose="02020603050405020304" pitchFamily="18" charset="0"/>
              </a:rPr>
              <a:t>dégradés</a:t>
            </a:r>
            <a:r>
              <a:rPr lang="fr-FR" sz="1800" dirty="0">
                <a:solidFill>
                  <a:srgbClr val="2F2D30"/>
                </a:solidFill>
                <a:effectLst/>
                <a:latin typeface="Gilroy"/>
                <a:ea typeface="Times New Roman" panose="02020603050405020304" pitchFamily="18" charset="0"/>
              </a:rPr>
              <a:t>, </a:t>
            </a:r>
          </a:p>
          <a:p>
            <a:pPr marL="0" lvl="0" indent="0">
              <a:lnSpc>
                <a:spcPts val="2220"/>
              </a:lnSpc>
              <a:spcBef>
                <a:spcPts val="1500"/>
              </a:spcBef>
              <a:spcAft>
                <a:spcPts val="1500"/>
              </a:spcAft>
              <a:buSzPts val="1000"/>
              <a:buFont typeface="Symbol" panose="05050102010706020507" pitchFamily="18" charset="2"/>
              <a:buNone/>
              <a:tabLst>
                <a:tab pos="457200" algn="l"/>
              </a:tabLst>
            </a:pPr>
            <a:r>
              <a:rPr lang="fr-FR" sz="1800" dirty="0">
                <a:solidFill>
                  <a:srgbClr val="2F2D30"/>
                </a:solidFill>
                <a:effectLst/>
                <a:latin typeface="Gilroy"/>
                <a:ea typeface="Times New Roman" panose="02020603050405020304" pitchFamily="18" charset="0"/>
              </a:rPr>
              <a:t>les textures et les images mis à disposition par la communauté afin de se laisser inspirer.</a:t>
            </a:r>
          </a:p>
          <a:p>
            <a:pPr marL="0" lvl="0" indent="0">
              <a:lnSpc>
                <a:spcPts val="2220"/>
              </a:lnSpc>
              <a:spcBef>
                <a:spcPts val="1500"/>
              </a:spcBef>
              <a:spcAft>
                <a:spcPts val="1500"/>
              </a:spcAft>
              <a:buSzPts val="1000"/>
              <a:buFont typeface="Symbol" panose="05050102010706020507" pitchFamily="18" charset="2"/>
              <a:buNone/>
              <a:tabLst>
                <a:tab pos="457200" algn="l"/>
              </a:tabLs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Pour chaque photo d</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a:t>
            </a:r>
            <a:r>
              <a:rPr lang="fr-FR" sz="1800" dirty="0">
                <a:solidFill>
                  <a:srgbClr val="2F2D30"/>
                </a:solidFill>
                <a:effectLst/>
                <a:latin typeface="Gilroy"/>
                <a:ea typeface="Times New Roman" panose="02020603050405020304" pitchFamily="18" charset="0"/>
              </a:rPr>
              <a:t>inspiration, vous avez acc</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è</a:t>
            </a:r>
            <a:r>
              <a:rPr lang="fr-FR" sz="1800" dirty="0">
                <a:solidFill>
                  <a:srgbClr val="2F2D30"/>
                </a:solidFill>
                <a:effectLst/>
                <a:latin typeface="Gilroy"/>
                <a:ea typeface="Times New Roman" panose="02020603050405020304" pitchFamily="18" charset="0"/>
              </a:rPr>
              <a:t>s aux palettes color</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é</a:t>
            </a:r>
            <a:r>
              <a:rPr lang="fr-FR" sz="1800" dirty="0">
                <a:solidFill>
                  <a:srgbClr val="2F2D30"/>
                </a:solidFill>
                <a:effectLst/>
                <a:latin typeface="Gilroy"/>
                <a:ea typeface="Times New Roman" panose="02020603050405020304" pitchFamily="18" charset="0"/>
              </a:rPr>
              <a:t>es directement </a:t>
            </a: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sans avoir </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à</a:t>
            </a:r>
            <a:r>
              <a:rPr lang="fr-FR" sz="1800" dirty="0">
                <a:solidFill>
                  <a:srgbClr val="2F2D30"/>
                </a:solidFill>
                <a:effectLst/>
                <a:latin typeface="Gilroy"/>
                <a:ea typeface="Times New Roman" panose="02020603050405020304" pitchFamily="18" charset="0"/>
              </a:rPr>
              <a:t> effectuer une recherche de couleurs via une photo sur un autre site.</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Lors de la recherche par couleurs, vous ne pouvez pas rentrer le code d’une couleur qui vous plaît. </a:t>
            </a:r>
          </a:p>
          <a:p>
            <a:pPr>
              <a:lnSpc>
                <a:spcPts val="2220"/>
              </a:lnSpc>
              <a:spcBef>
                <a:spcPts val="1500"/>
              </a:spcBef>
              <a:spcAft>
                <a:spcPts val="1500"/>
              </a:spcAft>
            </a:pPr>
            <a:r>
              <a:rPr lang="fr-FR" sz="1800" dirty="0">
                <a:solidFill>
                  <a:srgbClr val="2F2D30"/>
                </a:solidFill>
                <a:effectLst/>
                <a:latin typeface="Gilroy"/>
                <a:ea typeface="Times New Roman" panose="02020603050405020304" pitchFamily="18" charset="0"/>
              </a:rPr>
              <a:t>Il vous faut la trouver sur le spectre coloré mis à votre disposition.</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43</a:t>
            </a:fld>
            <a:endParaRPr lang="fr-FR"/>
          </a:p>
        </p:txBody>
      </p:sp>
    </p:spTree>
    <p:extLst>
      <p:ext uri="{BB962C8B-B14F-4D97-AF65-F5344CB8AC3E}">
        <p14:creationId xmlns:p14="http://schemas.microsoft.com/office/powerpoint/2010/main" val="3909067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nSpc>
                <a:spcPts val="2220"/>
              </a:lnSpc>
              <a:spcBef>
                <a:spcPts val="1500"/>
              </a:spcBef>
              <a:spcAft>
                <a:spcPts val="1500"/>
              </a:spcAft>
              <a:buSzPts val="1000"/>
              <a:buFont typeface="Symbol" panose="05050102010706020507" pitchFamily="18" charset="2"/>
              <a:buNone/>
              <a:tabLst>
                <a:tab pos="457200" algn="l"/>
              </a:tabLst>
            </a:pPr>
            <a:r>
              <a:rPr lang="fr-FR" sz="1800" u="sng" dirty="0" err="1">
                <a:solidFill>
                  <a:srgbClr val="2F2D30"/>
                </a:solidFill>
                <a:effectLst/>
                <a:latin typeface="Gilroy"/>
                <a:ea typeface="Times New Roman" panose="02020603050405020304" pitchFamily="18" charset="0"/>
                <a:hlinkClick r:id="rId3"/>
              </a:rPr>
              <a:t>Paletton</a:t>
            </a:r>
            <a:r>
              <a:rPr lang="fr-FR" sz="1800" dirty="0">
                <a:solidFill>
                  <a:srgbClr val="2F2D30"/>
                </a:solidFill>
                <a:effectLst/>
                <a:latin typeface="Gilroy"/>
                <a:ea typeface="Times New Roman" panose="02020603050405020304" pitchFamily="18" charset="0"/>
              </a:rPr>
              <a:t> est un générateur de palettes de couleurs à partir d’une couleur de départ.</a:t>
            </a:r>
          </a:p>
          <a:p>
            <a:pPr marL="0" lvl="0" indent="0">
              <a:lnSpc>
                <a:spcPts val="2220"/>
              </a:lnSpc>
              <a:spcBef>
                <a:spcPts val="1500"/>
              </a:spcBef>
              <a:spcAft>
                <a:spcPts val="1500"/>
              </a:spcAft>
              <a:buSzPts val="1000"/>
              <a:buFont typeface="Symbol" panose="05050102010706020507" pitchFamily="18" charset="2"/>
              <a:buNone/>
              <a:tabLst>
                <a:tab pos="457200" algn="l"/>
              </a:tabLs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Cet outil vous propose une large gamme de </a:t>
            </a:r>
            <a:r>
              <a:rPr lang="fr-FR" sz="1800" b="1" dirty="0">
                <a:solidFill>
                  <a:srgbClr val="2F2D30"/>
                </a:solidFill>
                <a:effectLst/>
                <a:latin typeface="Gilroy"/>
                <a:ea typeface="Times New Roman" panose="02020603050405020304" pitchFamily="18" charset="0"/>
              </a:rPr>
              <a:t>nuances</a:t>
            </a:r>
            <a:r>
              <a:rPr lang="fr-FR" sz="1800" dirty="0">
                <a:solidFill>
                  <a:srgbClr val="2F2D30"/>
                </a:solidFill>
                <a:effectLst/>
                <a:latin typeface="Gilroy"/>
                <a:ea typeface="Times New Roman" panose="02020603050405020304" pitchFamily="18" charset="0"/>
              </a:rPr>
              <a:t> pour une couleur donnée.</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Il est moins intuitif et moins esth</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é</a:t>
            </a:r>
            <a:r>
              <a:rPr lang="fr-FR" sz="1800" dirty="0">
                <a:solidFill>
                  <a:srgbClr val="2F2D30"/>
                </a:solidFill>
                <a:effectLst/>
                <a:latin typeface="Gilroy"/>
                <a:ea typeface="Times New Roman" panose="02020603050405020304" pitchFamily="18" charset="0"/>
              </a:rPr>
              <a:t>tique que d</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a:t>
            </a:r>
            <a:r>
              <a:rPr lang="fr-FR" sz="1800" dirty="0">
                <a:solidFill>
                  <a:srgbClr val="2F2D30"/>
                </a:solidFill>
                <a:effectLst/>
                <a:latin typeface="Gilroy"/>
                <a:ea typeface="Times New Roman" panose="02020603050405020304" pitchFamily="18" charset="0"/>
              </a:rPr>
              <a:t>autres outils.</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44</a:t>
            </a:fld>
            <a:endParaRPr lang="fr-FR"/>
          </a:p>
        </p:txBody>
      </p:sp>
    </p:spTree>
    <p:extLst>
      <p:ext uri="{BB962C8B-B14F-4D97-AF65-F5344CB8AC3E}">
        <p14:creationId xmlns:p14="http://schemas.microsoft.com/office/powerpoint/2010/main" val="966502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nSpc>
                <a:spcPts val="2220"/>
              </a:lnSpc>
              <a:spcBef>
                <a:spcPts val="1500"/>
              </a:spcBef>
              <a:spcAft>
                <a:spcPts val="1500"/>
              </a:spcAft>
              <a:buSzPts val="1000"/>
              <a:buFont typeface="Symbol" panose="05050102010706020507" pitchFamily="18" charset="2"/>
              <a:buNone/>
              <a:tabLst>
                <a:tab pos="457200" algn="l"/>
              </a:tabLst>
            </a:pPr>
            <a:r>
              <a:rPr lang="fr-FR" sz="1800" u="sng" dirty="0" err="1">
                <a:solidFill>
                  <a:srgbClr val="2F2D30"/>
                </a:solidFill>
                <a:effectLst/>
                <a:latin typeface="Gilroy"/>
                <a:ea typeface="Times New Roman" panose="02020603050405020304" pitchFamily="18" charset="0"/>
                <a:hlinkClick r:id="rId3"/>
              </a:rPr>
              <a:t>Paletton</a:t>
            </a:r>
            <a:r>
              <a:rPr lang="fr-FR" sz="1800" dirty="0">
                <a:solidFill>
                  <a:srgbClr val="2F2D30"/>
                </a:solidFill>
                <a:effectLst/>
                <a:latin typeface="Gilroy"/>
                <a:ea typeface="Times New Roman" panose="02020603050405020304" pitchFamily="18" charset="0"/>
              </a:rPr>
              <a:t> est un générateur de palettes de couleurs à partir d’une couleur de départ.</a:t>
            </a:r>
          </a:p>
          <a:p>
            <a:pPr marL="0" lvl="0" indent="0">
              <a:lnSpc>
                <a:spcPts val="2220"/>
              </a:lnSpc>
              <a:spcBef>
                <a:spcPts val="1500"/>
              </a:spcBef>
              <a:spcAft>
                <a:spcPts val="1500"/>
              </a:spcAft>
              <a:buSzPts val="1000"/>
              <a:buFont typeface="Symbol" panose="05050102010706020507" pitchFamily="18" charset="2"/>
              <a:buNone/>
              <a:tabLst>
                <a:tab pos="457200" algn="l"/>
              </a:tabLs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Cet outil vous propose une large gamme de </a:t>
            </a:r>
            <a:r>
              <a:rPr lang="fr-FR" sz="1800" b="1" dirty="0">
                <a:solidFill>
                  <a:srgbClr val="2F2D30"/>
                </a:solidFill>
                <a:effectLst/>
                <a:latin typeface="Gilroy"/>
                <a:ea typeface="Times New Roman" panose="02020603050405020304" pitchFamily="18" charset="0"/>
              </a:rPr>
              <a:t>nuances</a:t>
            </a:r>
            <a:r>
              <a:rPr lang="fr-FR" sz="1800" dirty="0">
                <a:solidFill>
                  <a:srgbClr val="2F2D30"/>
                </a:solidFill>
                <a:effectLst/>
                <a:latin typeface="Gilroy"/>
                <a:ea typeface="Times New Roman" panose="02020603050405020304" pitchFamily="18" charset="0"/>
              </a:rPr>
              <a:t> pour une couleur donnée.</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Il est moins intuitif et moins esth</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é</a:t>
            </a:r>
            <a:r>
              <a:rPr lang="fr-FR" sz="1800" dirty="0">
                <a:solidFill>
                  <a:srgbClr val="2F2D30"/>
                </a:solidFill>
                <a:effectLst/>
                <a:latin typeface="Gilroy"/>
                <a:ea typeface="Times New Roman" panose="02020603050405020304" pitchFamily="18" charset="0"/>
              </a:rPr>
              <a:t>tique que d</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a:t>
            </a:r>
            <a:r>
              <a:rPr lang="fr-FR" sz="1800" dirty="0">
                <a:solidFill>
                  <a:srgbClr val="2F2D30"/>
                </a:solidFill>
                <a:effectLst/>
                <a:latin typeface="Gilroy"/>
                <a:ea typeface="Times New Roman" panose="02020603050405020304" pitchFamily="18" charset="0"/>
              </a:rPr>
              <a:t>autres outils.</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45</a:t>
            </a:fld>
            <a:endParaRPr lang="fr-FR"/>
          </a:p>
        </p:txBody>
      </p:sp>
    </p:spTree>
    <p:extLst>
      <p:ext uri="{BB962C8B-B14F-4D97-AF65-F5344CB8AC3E}">
        <p14:creationId xmlns:p14="http://schemas.microsoft.com/office/powerpoint/2010/main" val="2782246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nSpc>
                <a:spcPts val="2220"/>
              </a:lnSpc>
              <a:spcBef>
                <a:spcPts val="1500"/>
              </a:spcBef>
              <a:spcAft>
                <a:spcPts val="1500"/>
              </a:spcAft>
              <a:buSzPts val="1000"/>
              <a:buFont typeface="Symbol" panose="05050102010706020507" pitchFamily="18" charset="2"/>
              <a:buNone/>
              <a:tabLst>
                <a:tab pos="457200" algn="l"/>
              </a:tabLst>
            </a:pPr>
            <a:r>
              <a:rPr lang="fr-FR" sz="1800" u="sng" dirty="0" err="1">
                <a:solidFill>
                  <a:srgbClr val="2F2D30"/>
                </a:solidFill>
                <a:effectLst/>
                <a:latin typeface="Gilroy"/>
                <a:ea typeface="Times New Roman" panose="02020603050405020304" pitchFamily="18" charset="0"/>
                <a:hlinkClick r:id="rId3"/>
              </a:rPr>
              <a:t>Paletton</a:t>
            </a:r>
            <a:r>
              <a:rPr lang="fr-FR" sz="1800" dirty="0">
                <a:solidFill>
                  <a:srgbClr val="2F2D30"/>
                </a:solidFill>
                <a:effectLst/>
                <a:latin typeface="Gilroy"/>
                <a:ea typeface="Times New Roman" panose="02020603050405020304" pitchFamily="18" charset="0"/>
              </a:rPr>
              <a:t> est un générateur de palettes de couleurs à partir d’une couleur de départ.</a:t>
            </a:r>
          </a:p>
          <a:p>
            <a:pPr marL="0" lvl="0" indent="0">
              <a:lnSpc>
                <a:spcPts val="2220"/>
              </a:lnSpc>
              <a:spcBef>
                <a:spcPts val="1500"/>
              </a:spcBef>
              <a:spcAft>
                <a:spcPts val="1500"/>
              </a:spcAft>
              <a:buSzPts val="1000"/>
              <a:buFont typeface="Symbol" panose="05050102010706020507" pitchFamily="18" charset="2"/>
              <a:buNone/>
              <a:tabLst>
                <a:tab pos="457200" algn="l"/>
              </a:tabLs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Cet outil vous propose une large gamme de </a:t>
            </a:r>
            <a:r>
              <a:rPr lang="fr-FR" sz="1800" b="1" dirty="0">
                <a:solidFill>
                  <a:srgbClr val="2F2D30"/>
                </a:solidFill>
                <a:effectLst/>
                <a:latin typeface="Gilroy"/>
                <a:ea typeface="Times New Roman" panose="02020603050405020304" pitchFamily="18" charset="0"/>
              </a:rPr>
              <a:t>nuances</a:t>
            </a:r>
            <a:r>
              <a:rPr lang="fr-FR" sz="1800" dirty="0">
                <a:solidFill>
                  <a:srgbClr val="2F2D30"/>
                </a:solidFill>
                <a:effectLst/>
                <a:latin typeface="Gilroy"/>
                <a:ea typeface="Times New Roman" panose="02020603050405020304" pitchFamily="18" charset="0"/>
              </a:rPr>
              <a:t> pour une couleur donnée.</a:t>
            </a: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r>
              <a:rPr lang="fr-FR" sz="1800" dirty="0">
                <a:solidFill>
                  <a:srgbClr val="2F2D30"/>
                </a:solidFill>
                <a:effectLst/>
                <a:latin typeface="Segoe UI Emoji" panose="020B0502040204020203" pitchFamily="34" charset="0"/>
                <a:ea typeface="Times New Roman" panose="02020603050405020304" pitchFamily="18" charset="0"/>
                <a:cs typeface="Segoe UI Emoji" panose="020B0502040204020203" pitchFamily="34" charset="0"/>
              </a:rPr>
              <a:t>❌</a:t>
            </a:r>
            <a:r>
              <a:rPr lang="fr-FR" sz="1800" dirty="0">
                <a:solidFill>
                  <a:srgbClr val="2F2D30"/>
                </a:solidFill>
                <a:effectLst/>
                <a:latin typeface="Gilroy"/>
                <a:ea typeface="Times New Roman" panose="02020603050405020304" pitchFamily="18" charset="0"/>
              </a:rPr>
              <a:t> : Il est moins intuitif et moins esth</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é</a:t>
            </a:r>
            <a:r>
              <a:rPr lang="fr-FR" sz="1800" dirty="0">
                <a:solidFill>
                  <a:srgbClr val="2F2D30"/>
                </a:solidFill>
                <a:effectLst/>
                <a:latin typeface="Gilroy"/>
                <a:ea typeface="Times New Roman" panose="02020603050405020304" pitchFamily="18" charset="0"/>
              </a:rPr>
              <a:t>tique que d</a:t>
            </a:r>
            <a:r>
              <a:rPr lang="fr-FR" sz="1800" dirty="0">
                <a:solidFill>
                  <a:srgbClr val="2F2D30"/>
                </a:solidFill>
                <a:effectLst/>
                <a:latin typeface="Cambria" panose="02040503050406030204" pitchFamily="18" charset="0"/>
                <a:ea typeface="Times New Roman" panose="02020603050405020304" pitchFamily="18" charset="0"/>
                <a:cs typeface="Cambria" panose="02040503050406030204" pitchFamily="18" charset="0"/>
              </a:rPr>
              <a:t>’</a:t>
            </a:r>
            <a:r>
              <a:rPr lang="fr-FR" sz="1800" dirty="0">
                <a:solidFill>
                  <a:srgbClr val="2F2D30"/>
                </a:solidFill>
                <a:effectLst/>
                <a:latin typeface="Gilroy"/>
                <a:ea typeface="Times New Roman" panose="02020603050405020304" pitchFamily="18" charset="0"/>
              </a:rPr>
              <a:t>autres outils.</a:t>
            </a:r>
            <a:endParaRPr lang="fr-FR" sz="1800" dirty="0">
              <a:effectLst/>
              <a:latin typeface="Times New Roman" panose="02020603050405020304" pitchFamily="18" charset="0"/>
              <a:ea typeface="Times New Roman" panose="02020603050405020304" pitchFamily="18" charset="0"/>
            </a:endParaRPr>
          </a:p>
          <a:p>
            <a:pPr>
              <a:lnSpc>
                <a:spcPts val="2220"/>
              </a:lnSpc>
              <a:spcBef>
                <a:spcPts val="1500"/>
              </a:spcBef>
              <a:spcAft>
                <a:spcPts val="1500"/>
              </a:spcAft>
            </a:pPr>
            <a:endParaRPr lang="fr-FR" sz="1800" dirty="0">
              <a:effectLst/>
              <a:latin typeface="Times New Roman" panose="02020603050405020304" pitchFamily="18" charset="0"/>
              <a:ea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46</a:t>
            </a:fld>
            <a:endParaRPr lang="fr-FR"/>
          </a:p>
        </p:txBody>
      </p:sp>
    </p:spTree>
    <p:extLst>
      <p:ext uri="{BB962C8B-B14F-4D97-AF65-F5344CB8AC3E}">
        <p14:creationId xmlns:p14="http://schemas.microsoft.com/office/powerpoint/2010/main" val="2707193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5</a:t>
            </a:fld>
            <a:endParaRPr lang="fr-FR"/>
          </a:p>
        </p:txBody>
      </p:sp>
    </p:spTree>
    <p:extLst>
      <p:ext uri="{BB962C8B-B14F-4D97-AF65-F5344CB8AC3E}">
        <p14:creationId xmlns:p14="http://schemas.microsoft.com/office/powerpoint/2010/main" val="3798668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6</a:t>
            </a:fld>
            <a:endParaRPr lang="fr-FR"/>
          </a:p>
        </p:txBody>
      </p:sp>
    </p:spTree>
    <p:extLst>
      <p:ext uri="{BB962C8B-B14F-4D97-AF65-F5344CB8AC3E}">
        <p14:creationId xmlns:p14="http://schemas.microsoft.com/office/powerpoint/2010/main" val="289784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7</a:t>
            </a:fld>
            <a:endParaRPr lang="fr-FR"/>
          </a:p>
        </p:txBody>
      </p:sp>
    </p:spTree>
    <p:extLst>
      <p:ext uri="{BB962C8B-B14F-4D97-AF65-F5344CB8AC3E}">
        <p14:creationId xmlns:p14="http://schemas.microsoft.com/office/powerpoint/2010/main" val="28181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8</a:t>
            </a:fld>
            <a:endParaRPr lang="fr-FR"/>
          </a:p>
        </p:txBody>
      </p:sp>
    </p:spTree>
    <p:extLst>
      <p:ext uri="{BB962C8B-B14F-4D97-AF65-F5344CB8AC3E}">
        <p14:creationId xmlns:p14="http://schemas.microsoft.com/office/powerpoint/2010/main" val="3069168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solidFill>
                  <a:srgbClr val="454545"/>
                </a:solidFill>
                <a:effectLst/>
                <a:latin typeface="Segoe UI" panose="020B0502040204020203" pitchFamily="34" charset="0"/>
                <a:ea typeface="Calibri" panose="020F0502020204030204" pitchFamily="34" charset="0"/>
              </a:rPr>
              <a:t>Utilisée en imprimerie, il est tout à fait possible de transposer le système de grille dans le domaine du web</a:t>
            </a:r>
          </a:p>
          <a:p>
            <a:endParaRPr lang="fr-FR" sz="1800" dirty="0">
              <a:solidFill>
                <a:srgbClr val="454545"/>
              </a:solidFill>
              <a:effectLst/>
              <a:latin typeface="Segoe UI" panose="020B0502040204020203" pitchFamily="34" charset="0"/>
            </a:endParaRPr>
          </a:p>
          <a:p>
            <a:r>
              <a:rPr lang="fr-FR" sz="1800" dirty="0">
                <a:solidFill>
                  <a:srgbClr val="454545"/>
                </a:solidFill>
                <a:effectLst/>
                <a:latin typeface="Segoe UI" panose="020B0502040204020203" pitchFamily="34" charset="0"/>
              </a:rPr>
              <a:t>Mais nous n’avons pas les contraintes du papier</a:t>
            </a:r>
          </a:p>
          <a:p>
            <a:endParaRPr lang="fr-FR" sz="1800" dirty="0">
              <a:solidFill>
                <a:srgbClr val="454545"/>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solidFill>
                  <a:srgbClr val="454545"/>
                </a:solidFill>
                <a:effectLst/>
                <a:latin typeface="Segoe UI" panose="020B0502040204020203" pitchFamily="34" charset="0"/>
                <a:ea typeface="Times New Roman" panose="02020603050405020304" pitchFamily="18" charset="0"/>
              </a:rPr>
              <a:t>une page web n'a pas de hauteur ou de largeur prévisible contrairement à l'impression.</a:t>
            </a:r>
            <a:endParaRPr lang="fr-FR" sz="1800" dirty="0">
              <a:effectLst/>
              <a:latin typeface="Times New Roman" panose="02020603050405020304" pitchFamily="18" charset="0"/>
              <a:ea typeface="Times New Roman" panose="02020603050405020304" pitchFamily="18" charset="0"/>
            </a:endParaRPr>
          </a:p>
          <a:p>
            <a:endParaRPr lang="fr-FR" sz="1800" dirty="0">
              <a:solidFill>
                <a:srgbClr val="454545"/>
              </a:solidFill>
              <a:effectLst/>
              <a:latin typeface="Segoe UI" panose="020B0502040204020203" pitchFamily="34" charset="0"/>
            </a:endParaRPr>
          </a:p>
          <a:p>
            <a:r>
              <a:rPr lang="fr-FR" sz="1800" dirty="0">
                <a:solidFill>
                  <a:srgbClr val="454545"/>
                </a:solidFill>
                <a:effectLst/>
                <a:latin typeface="Segoe UI" panose="020B0502040204020203" pitchFamily="34" charset="0"/>
                <a:ea typeface="Calibri" panose="020F0502020204030204" pitchFamily="34" charset="0"/>
              </a:rPr>
              <a:t>Il existe beaucoup de grilles différentes</a:t>
            </a:r>
          </a:p>
          <a:p>
            <a:endParaRPr lang="fr-FR" sz="1800" dirty="0">
              <a:solidFill>
                <a:srgbClr val="454545"/>
              </a:solidFill>
              <a:effectLst/>
              <a:latin typeface="Segoe UI" panose="020B0502040204020203" pitchFamily="34" charset="0"/>
            </a:endParaRPr>
          </a:p>
          <a:p>
            <a:r>
              <a:rPr lang="fr-FR" sz="1800" dirty="0">
                <a:solidFill>
                  <a:srgbClr val="454545"/>
                </a:solidFill>
                <a:effectLst/>
                <a:latin typeface="Segoe UI" panose="020B0502040204020203" pitchFamily="34" charset="0"/>
              </a:rPr>
              <a:t>Ici les grilles standards dédié au web</a:t>
            </a:r>
          </a:p>
          <a:p>
            <a:endParaRPr lang="fr-FR" sz="1800" dirty="0">
              <a:solidFill>
                <a:srgbClr val="454545"/>
              </a:solidFill>
              <a:effectLst/>
              <a:latin typeface="Segoe UI" panose="020B0502040204020203" pitchFamily="34" charset="0"/>
            </a:endParaRPr>
          </a:p>
          <a:p>
            <a:r>
              <a:rPr lang="fr-FR" sz="1800" dirty="0">
                <a:solidFill>
                  <a:srgbClr val="454545"/>
                </a:solidFill>
                <a:effectLst/>
                <a:latin typeface="Segoe UI" panose="020B0502040204020203" pitchFamily="34" charset="0"/>
              </a:rPr>
              <a:t>On peut les créer mais il ne faut pas recréer la roue</a:t>
            </a:r>
          </a:p>
          <a:p>
            <a:endParaRPr lang="fr-FR" sz="1800" dirty="0">
              <a:solidFill>
                <a:srgbClr val="454545"/>
              </a:solidFill>
              <a:effectLst/>
              <a:latin typeface="Segoe UI" panose="020B0502040204020203" pitchFamily="34" charset="0"/>
            </a:endParaRPr>
          </a:p>
          <a:p>
            <a:r>
              <a:rPr lang="fr-FR" sz="1800" dirty="0">
                <a:solidFill>
                  <a:srgbClr val="454545"/>
                </a:solidFill>
                <a:effectLst/>
                <a:latin typeface="Segoe UI" panose="020B0502040204020203" pitchFamily="34" charset="0"/>
              </a:rPr>
              <a:t>La majorité des grilles ont :</a:t>
            </a:r>
          </a:p>
          <a:p>
            <a:r>
              <a:rPr lang="fr-FR" sz="1800" dirty="0">
                <a:solidFill>
                  <a:srgbClr val="454545"/>
                </a:solidFill>
                <a:effectLst/>
                <a:latin typeface="Segoe UI" panose="020B0502040204020203" pitchFamily="34" charset="0"/>
              </a:rPr>
              <a:t>- Une marge latérales =&gt; l’œil bénéficie d’un confort de lecture</a:t>
            </a:r>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9</a:t>
            </a:fld>
            <a:endParaRPr lang="fr-FR"/>
          </a:p>
        </p:txBody>
      </p:sp>
    </p:spTree>
    <p:extLst>
      <p:ext uri="{BB962C8B-B14F-4D97-AF65-F5344CB8AC3E}">
        <p14:creationId xmlns:p14="http://schemas.microsoft.com/office/powerpoint/2010/main" val="859632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fr-FR"/>
              <a:t>Modifiez le style du titre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112496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D6E9DEC-419B-4CC5-A080-3B06BD5A8291}" type="datetimeFigureOut">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6986833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D6E9DEC-419B-4CC5-A080-3B06BD5A8291}" type="datetimeFigureOut">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3071679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D6E9DEC-419B-4CC5-A080-3B06BD5A8291}" type="datetimeFigureOut">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‹N°›</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4638267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D6E9DEC-419B-4CC5-A080-3B06BD5A8291}" type="datetimeFigureOut">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6075377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fr-FR"/>
              <a:t>Modifiez le style du titre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9D6E9DEC-419B-4CC5-A080-3B06BD5A8291}" type="datetimeFigureOut">
              <a:rPr lang="en-US" smtClean="0"/>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9974928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fr-FR"/>
              <a:t>Modifiez le style du titre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9D6E9DEC-419B-4CC5-A080-3B06BD5A8291}" type="datetimeFigureOut">
              <a:rPr lang="en-US" smtClean="0"/>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87014328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82784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11/30/2021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112572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Contents slide layout">
    <p:spTree>
      <p:nvGrpSpPr>
        <p:cNvPr id="1" name=""/>
        <p:cNvGrpSpPr/>
        <p:nvPr/>
      </p:nvGrpSpPr>
      <p:grpSpPr>
        <a:xfrm>
          <a:off x="0" y="0"/>
          <a:ext cx="0" cy="0"/>
          <a:chOff x="0" y="0"/>
          <a:chExt cx="0" cy="0"/>
        </a:xfrm>
      </p:grpSpPr>
      <p:grpSp>
        <p:nvGrpSpPr>
          <p:cNvPr id="2" name="Group 57">
            <a:extLst>
              <a:ext uri="{FF2B5EF4-FFF2-40B4-BE49-F238E27FC236}">
                <a16:creationId xmlns:a16="http://schemas.microsoft.com/office/drawing/2014/main" id="{4BDBA62A-FFB9-4EAA-A845-F9E7FBE1656D}"/>
              </a:ext>
            </a:extLst>
          </p:cNvPr>
          <p:cNvGrpSpPr/>
          <p:nvPr userDrawn="1"/>
        </p:nvGrpSpPr>
        <p:grpSpPr>
          <a:xfrm>
            <a:off x="850796" y="1991644"/>
            <a:ext cx="2126862" cy="3673670"/>
            <a:chOff x="1438761" y="2033015"/>
            <a:chExt cx="1980000" cy="3420000"/>
          </a:xfrm>
        </p:grpSpPr>
        <p:sp>
          <p:nvSpPr>
            <p:cNvPr id="3" name="Rounded Rectangle 58">
              <a:extLst>
                <a:ext uri="{FF2B5EF4-FFF2-40B4-BE49-F238E27FC236}">
                  <a16:creationId xmlns:a16="http://schemas.microsoft.com/office/drawing/2014/main" id="{501CB877-1AC6-424C-B3BA-D6ABFC26E32B}"/>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a:extLst>
                <a:ext uri="{FF2B5EF4-FFF2-40B4-BE49-F238E27FC236}">
                  <a16:creationId xmlns:a16="http://schemas.microsoft.com/office/drawing/2014/main" id="{0C2BE5BA-7167-4D0A-A2D3-B5A7EBB251A0}"/>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a:extLst>
                <a:ext uri="{FF2B5EF4-FFF2-40B4-BE49-F238E27FC236}">
                  <a16:creationId xmlns:a16="http://schemas.microsoft.com/office/drawing/2014/main" id="{DEE94761-F08C-411E-92F5-94A4A9F63953}"/>
                </a:ext>
              </a:extLst>
            </p:cNvPr>
            <p:cNvGrpSpPr/>
            <p:nvPr userDrawn="1"/>
          </p:nvGrpSpPr>
          <p:grpSpPr>
            <a:xfrm>
              <a:off x="2332851" y="5138854"/>
              <a:ext cx="191820" cy="211002"/>
              <a:chOff x="2453209" y="5151638"/>
              <a:chExt cx="191820" cy="211002"/>
            </a:xfrm>
          </p:grpSpPr>
          <p:sp>
            <p:nvSpPr>
              <p:cNvPr id="6" name="Oval 61">
                <a:extLst>
                  <a:ext uri="{FF2B5EF4-FFF2-40B4-BE49-F238E27FC236}">
                    <a16:creationId xmlns:a16="http://schemas.microsoft.com/office/drawing/2014/main" id="{4AFCDA50-2E11-42B5-B780-32DE53F40798}"/>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a:extLst>
                  <a:ext uri="{FF2B5EF4-FFF2-40B4-BE49-F238E27FC236}">
                    <a16:creationId xmlns:a16="http://schemas.microsoft.com/office/drawing/2014/main" id="{BBF714BD-7EA8-4CDD-96C3-883EA2DD0D6C}"/>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a:extLst>
              <a:ext uri="{FF2B5EF4-FFF2-40B4-BE49-F238E27FC236}">
                <a16:creationId xmlns:a16="http://schemas.microsoft.com/office/drawing/2014/main" id="{32032593-70A5-4ED1-86D3-FEE66C4BEB96}"/>
              </a:ext>
            </a:extLst>
          </p:cNvPr>
          <p:cNvGrpSpPr/>
          <p:nvPr userDrawn="1"/>
        </p:nvGrpSpPr>
        <p:grpSpPr>
          <a:xfrm>
            <a:off x="3428276" y="1957776"/>
            <a:ext cx="2126862" cy="3673670"/>
            <a:chOff x="1438761" y="2033015"/>
            <a:chExt cx="1980000" cy="3420000"/>
          </a:xfrm>
        </p:grpSpPr>
        <p:sp>
          <p:nvSpPr>
            <p:cNvPr id="9" name="Rounded Rectangle 52">
              <a:extLst>
                <a:ext uri="{FF2B5EF4-FFF2-40B4-BE49-F238E27FC236}">
                  <a16:creationId xmlns:a16="http://schemas.microsoft.com/office/drawing/2014/main" id="{E3B77530-799D-492E-8338-01D56FC3BD56}"/>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a:extLst>
                <a:ext uri="{FF2B5EF4-FFF2-40B4-BE49-F238E27FC236}">
                  <a16:creationId xmlns:a16="http://schemas.microsoft.com/office/drawing/2014/main" id="{68998195-F1B1-45FE-ABA1-91E09AA9722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a:extLst>
                <a:ext uri="{FF2B5EF4-FFF2-40B4-BE49-F238E27FC236}">
                  <a16:creationId xmlns:a16="http://schemas.microsoft.com/office/drawing/2014/main" id="{F93E3408-54D7-4DC3-8B96-960AECE6A448}"/>
                </a:ext>
              </a:extLst>
            </p:cNvPr>
            <p:cNvGrpSpPr/>
            <p:nvPr userDrawn="1"/>
          </p:nvGrpSpPr>
          <p:grpSpPr>
            <a:xfrm>
              <a:off x="2332851" y="5138854"/>
              <a:ext cx="191820" cy="211002"/>
              <a:chOff x="2453209" y="5151638"/>
              <a:chExt cx="191820" cy="211002"/>
            </a:xfrm>
          </p:grpSpPr>
          <p:sp>
            <p:nvSpPr>
              <p:cNvPr id="12" name="Oval 55">
                <a:extLst>
                  <a:ext uri="{FF2B5EF4-FFF2-40B4-BE49-F238E27FC236}">
                    <a16:creationId xmlns:a16="http://schemas.microsoft.com/office/drawing/2014/main" id="{F9BAFA1E-AE64-4351-B7F7-0D40065FD222}"/>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a:extLst>
                  <a:ext uri="{FF2B5EF4-FFF2-40B4-BE49-F238E27FC236}">
                    <a16:creationId xmlns:a16="http://schemas.microsoft.com/office/drawing/2014/main" id="{4ECD5656-3255-49C7-9627-AEFD2E735DC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a:extLst>
              <a:ext uri="{FF2B5EF4-FFF2-40B4-BE49-F238E27FC236}">
                <a16:creationId xmlns:a16="http://schemas.microsoft.com/office/drawing/2014/main" id="{E38E2520-FC64-4AE0-A8E6-D22504244896}"/>
              </a:ext>
            </a:extLst>
          </p:cNvPr>
          <p:cNvSpPr>
            <a:spLocks noGrp="1"/>
          </p:cNvSpPr>
          <p:nvPr>
            <p:ph type="pic" sz="quarter" idx="11" hasCustomPrompt="1"/>
          </p:nvPr>
        </p:nvSpPr>
        <p:spPr>
          <a:xfrm>
            <a:off x="4356027"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a:extLst>
              <a:ext uri="{FF2B5EF4-FFF2-40B4-BE49-F238E27FC236}">
                <a16:creationId xmlns:a16="http://schemas.microsoft.com/office/drawing/2014/main" id="{53F7F2A9-FB3A-469D-A025-F0EF53225AC0}"/>
              </a:ext>
            </a:extLst>
          </p:cNvPr>
          <p:cNvSpPr>
            <a:spLocks noGrp="1"/>
          </p:cNvSpPr>
          <p:nvPr>
            <p:ph type="pic" sz="quarter" idx="12" hasCustomPrompt="1"/>
          </p:nvPr>
        </p:nvSpPr>
        <p:spPr>
          <a:xfrm>
            <a:off x="1002845" y="2290033"/>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a:extLst>
              <a:ext uri="{FF2B5EF4-FFF2-40B4-BE49-F238E27FC236}">
                <a16:creationId xmlns:a16="http://schemas.microsoft.com/office/drawing/2014/main" id="{CE0A9AE1-D462-4ABF-9729-E8E271CD12A0}"/>
              </a:ext>
            </a:extLst>
          </p:cNvPr>
          <p:cNvGrpSpPr/>
          <p:nvPr userDrawn="1"/>
        </p:nvGrpSpPr>
        <p:grpSpPr>
          <a:xfrm>
            <a:off x="2077784" y="1819949"/>
            <a:ext cx="2304289" cy="3980137"/>
            <a:chOff x="1438761" y="2033015"/>
            <a:chExt cx="1980000" cy="3420000"/>
          </a:xfrm>
        </p:grpSpPr>
        <p:sp>
          <p:nvSpPr>
            <p:cNvPr id="17" name="Rounded Rectangle 41">
              <a:extLst>
                <a:ext uri="{FF2B5EF4-FFF2-40B4-BE49-F238E27FC236}">
                  <a16:creationId xmlns:a16="http://schemas.microsoft.com/office/drawing/2014/main" id="{FECFE306-FB02-4369-B9F4-F163D0F1DA39}"/>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a16="http://schemas.microsoft.com/office/drawing/2014/main" id="{60177CAD-2350-4B3F-A424-4E8BEF4DEFB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a16="http://schemas.microsoft.com/office/drawing/2014/main" id="{DE285963-536D-4D67-BDAD-A913A1868D4D}"/>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a16="http://schemas.microsoft.com/office/drawing/2014/main" id="{B63BD6C0-18F6-4761-9CE9-FCC79EFA9A05}"/>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a16="http://schemas.microsoft.com/office/drawing/2014/main" id="{EFAA093E-94D8-4FBC-8C9E-FB5F9E39F6B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a:extLst>
              <a:ext uri="{FF2B5EF4-FFF2-40B4-BE49-F238E27FC236}">
                <a16:creationId xmlns:a16="http://schemas.microsoft.com/office/drawing/2014/main" id="{1D6A7D47-511A-445A-9ED2-C0B31C62F7F1}"/>
              </a:ext>
            </a:extLst>
          </p:cNvPr>
          <p:cNvSpPr>
            <a:spLocks noGrp="1"/>
          </p:cNvSpPr>
          <p:nvPr>
            <p:ph type="pic" sz="quarter" idx="10" hasCustomPrompt="1"/>
          </p:nvPr>
        </p:nvSpPr>
        <p:spPr>
          <a:xfrm>
            <a:off x="2217448"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a:extLst>
              <a:ext uri="{FF2B5EF4-FFF2-40B4-BE49-F238E27FC236}">
                <a16:creationId xmlns:a16="http://schemas.microsoft.com/office/drawing/2014/main" id="{B6267096-FAB5-45A6-A9F7-99EC8A46D0C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5450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6974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fr-FR"/>
              <a:t>Modifiez le style du titre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0578ACC-22D6-47C1-A373-4FD133E34F3C}" type="datetimeFigureOut">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7683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4651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fr-FR"/>
              <a:t>Modifiez le style du titre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0322" y="3030008"/>
            <a:ext cx="4698355" cy="290617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594123" y="3030008"/>
            <a:ext cx="4700059" cy="290617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11/30/2021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58940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758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11/30/2021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266157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31444B-B92B-4E27-8C94-BB93EAF5CB18}" type="datetimeFigureOut">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955081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fr-FR"/>
              <a:t>Modifiez le style du titre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63EFA5E-FA76-400D-B3DC-F0BA90E6D107}" type="datetimeFigureOut">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41540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11/30/2021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74026388"/>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hyperlink" Target="http://drupal.org/" TargetMode="External"/><Relationship Id="rId7" Type="http://schemas.openxmlformats.org/officeDocument/2006/relationships/hyperlink" Target="http://www.thegridsystem.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http://thingsthatarebrown.com/" TargetMode="Externa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hyperlink" Target="http://panoetic.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hyperlink" Target="http://philcoffman.com/work.ph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960.g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modulargrid.org/#ap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grid-based.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www.thegridsystem.org/" TargetMode="External"/><Relationship Id="rId4" Type="http://schemas.openxmlformats.org/officeDocument/2006/relationships/hyperlink" Target="https://designshack.net/galler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www.thegridsystem.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google.com/fon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www.fontsquirrel.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color.adobe.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designspiration.com/"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hyperlink" Target="https://paletton.com/"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hyperlink" Target="https://www.logaster.fr/"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www.youtube.com/redirect?event=video_description&amp;redir_token=QUFFLUhqbEZUX3ZoUUU5YS1NdTdwdEJrRFlHdThmaWdoQXxBQ3Jtc0ttZldnVTZUUGp4bzRCUXZ5OERWWXZLZnVRMlRoOE1tX2tRMDlCdXk5WTR6b0xxTHc4NlgwUUJSM0g0SkwxN3RSYTNPTDJVYXl1Vm9YcUZpc0hVemNva1lnWExDTVpJS0pZaG9UWndhbXJPblZxeHdIaw&amp;q=https%3A%2F%2Fweb-tutos.com%2F99designs" TargetMode="External"/><Relationship Id="rId5" Type="http://schemas.openxmlformats.org/officeDocument/2006/relationships/hyperlink" Target="https://www.youtube.com/redirect?event=video_description&amp;redir_token=QUFFLUhqbG9KVHdLalVnQUYycEI0cDhiVlctYVQ0SF9yUXxBQ3Jtc0treHo3cUFzWERIRERyYnpaWDdzTkxoaU1kWHRsR1RHd3JRbWU2Sks3SGZkem1KZmhRMTFFS1FrMzkzQ3R6VW1ZQXJMOGFCYTIxc0tiY19lQklEMHNVZUpwRlZQZ2lEd281d1FZaU1EUldVdUh6eVd4aw&amp;q=https%3A%2F%2Fweb-tutos.com%2Ffiverr" TargetMode="External"/><Relationship Id="rId4" Type="http://schemas.openxmlformats.org/officeDocument/2006/relationships/hyperlink" Target="https://www.logogarden.com/"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5r-_fy39yPU&amp;t=63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www.youtube.com/watch?v=5vKwiQumQLk&amp;list=PLC-Bc3I-b1JQaEh8StGEFEC-wkGu6ovtK"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qU2_LiQUNo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YWSqgMOJyz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youtube.com/watch?v=sX5fXMwKqu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OK2L5UiDWC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0F71E611-D7BE-4539-95C9-C035A5AAB056}"/>
              </a:ext>
            </a:extLst>
          </p:cNvPr>
          <p:cNvSpPr>
            <a:spLocks noGrp="1"/>
          </p:cNvSpPr>
          <p:nvPr>
            <p:ph type="subTitle" idx="1"/>
          </p:nvPr>
        </p:nvSpPr>
        <p:spPr/>
        <p:txBody>
          <a:bodyPr/>
          <a:lstStyle/>
          <a:p>
            <a:endParaRPr lang="fr-FR" dirty="0"/>
          </a:p>
        </p:txBody>
      </p:sp>
      <p:sp>
        <p:nvSpPr>
          <p:cNvPr id="2" name="ZoneTexte 1">
            <a:extLst>
              <a:ext uri="{FF2B5EF4-FFF2-40B4-BE49-F238E27FC236}">
                <a16:creationId xmlns:a16="http://schemas.microsoft.com/office/drawing/2014/main" id="{DF6D29F5-60EB-4C4B-A54D-C5CAD789B97E}"/>
              </a:ext>
            </a:extLst>
          </p:cNvPr>
          <p:cNvSpPr txBox="1"/>
          <p:nvPr/>
        </p:nvSpPr>
        <p:spPr>
          <a:xfrm>
            <a:off x="525114" y="2632393"/>
            <a:ext cx="6529352" cy="1015663"/>
          </a:xfrm>
          <a:prstGeom prst="rect">
            <a:avLst/>
          </a:prstGeom>
          <a:noFill/>
        </p:spPr>
        <p:txBody>
          <a:bodyPr wrap="none" rtlCol="0">
            <a:spAutoFit/>
          </a:bodyPr>
          <a:lstStyle/>
          <a:p>
            <a:r>
              <a:rPr lang="fr-FR" sz="6000" dirty="0"/>
              <a:t>Culture Graphique</a:t>
            </a:r>
          </a:p>
        </p:txBody>
      </p:sp>
    </p:spTree>
    <p:extLst>
      <p:ext uri="{BB962C8B-B14F-4D97-AF65-F5344CB8AC3E}">
        <p14:creationId xmlns:p14="http://schemas.microsoft.com/office/powerpoint/2010/main" val="1315452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 Anatomie</a:t>
            </a:r>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1" y="2802202"/>
            <a:ext cx="9613861" cy="36146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Une grille est constituée de repères (axes) verticaux et/ou horizontaux</a:t>
            </a:r>
          </a:p>
          <a:p>
            <a:pPr marL="0" indent="0">
              <a:buNone/>
            </a:pPr>
            <a:endParaRPr lang="fr-FR" dirty="0"/>
          </a:p>
          <a:p>
            <a:pPr marL="0" indent="0">
              <a:buNone/>
            </a:pPr>
            <a:r>
              <a:rPr lang="fr-FR" dirty="0"/>
              <a:t>Séparés par des gouttières permettant de structurer le contenu</a:t>
            </a:r>
          </a:p>
          <a:p>
            <a:pPr marL="0" indent="0">
              <a:buNone/>
            </a:pPr>
            <a:endParaRPr lang="fr-FR" dirty="0"/>
          </a:p>
          <a:p>
            <a:pPr marL="0" indent="0">
              <a:buNone/>
            </a:pPr>
            <a:r>
              <a:rPr lang="fr-FR" dirty="0"/>
              <a:t>Il ne faut pas oublier les marges externes (pour les éventuels bords de la fenêtre) et internes (de chaque axe)</a:t>
            </a:r>
          </a:p>
        </p:txBody>
      </p:sp>
    </p:spTree>
    <p:extLst>
      <p:ext uri="{BB962C8B-B14F-4D97-AF65-F5344CB8AC3E}">
        <p14:creationId xmlns:p14="http://schemas.microsoft.com/office/powerpoint/2010/main" val="327090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0807 -0.00139 L -2.08333E-6 2.96296E-6 " pathEditMode="relative" rAng="0" ptsTypes="AA">
                                      <p:cBhvr>
                                        <p:cTn id="6" dur="2000" fill="hold"/>
                                        <p:tgtEl>
                                          <p:spTgt spid="2"/>
                                        </p:tgtEl>
                                        <p:attrNameLst>
                                          <p:attrName>ppt_x</p:attrName>
                                          <p:attrName>ppt_y</p:attrName>
                                        </p:attrNameLst>
                                      </p:cBhvr>
                                      <p:rCtr x="20456"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 Anatomie</a:t>
            </a:r>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1" y="2802202"/>
            <a:ext cx="9613861" cy="36146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pic>
        <p:nvPicPr>
          <p:cNvPr id="5" name="Image 4" descr="Anatomie d'une grille">
            <a:extLst>
              <a:ext uri="{FF2B5EF4-FFF2-40B4-BE49-F238E27FC236}">
                <a16:creationId xmlns:a16="http://schemas.microsoft.com/office/drawing/2014/main" id="{6E88308B-F82E-4852-B04A-A5CB0EB00F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8739" y="2379512"/>
            <a:ext cx="5141595" cy="4037330"/>
          </a:xfrm>
          <a:prstGeom prst="rect">
            <a:avLst/>
          </a:prstGeom>
          <a:noFill/>
          <a:ln>
            <a:noFill/>
          </a:ln>
        </p:spPr>
      </p:pic>
    </p:spTree>
    <p:extLst>
      <p:ext uri="{BB962C8B-B14F-4D97-AF65-F5344CB8AC3E}">
        <p14:creationId xmlns:p14="http://schemas.microsoft.com/office/powerpoint/2010/main" val="10216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0807 -0.00139 L -2.08333E-6 2.96296E-6 " pathEditMode="relative" rAng="0" ptsTypes="AA">
                                      <p:cBhvr>
                                        <p:cTn id="6" dur="2000" fill="hold"/>
                                        <p:tgtEl>
                                          <p:spTgt spid="2"/>
                                        </p:tgtEl>
                                        <p:attrNameLst>
                                          <p:attrName>ppt_x</p:attrName>
                                          <p:attrName>ppt_y</p:attrName>
                                        </p:attrNameLst>
                                      </p:cBhvr>
                                      <p:rCtr x="20456"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nodePh="1">
                                  <p:stCondLst>
                                    <p:cond delay="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 Anatomie</a:t>
            </a:r>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1" y="2802202"/>
            <a:ext cx="9613861" cy="36146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pic>
        <p:nvPicPr>
          <p:cNvPr id="6" name="Image 5" descr="Grille à 12 colonnes">
            <a:hlinkClick r:id="rId3"/>
            <a:extLst>
              <a:ext uri="{FF2B5EF4-FFF2-40B4-BE49-F238E27FC236}">
                <a16:creationId xmlns:a16="http://schemas.microsoft.com/office/drawing/2014/main" id="{A4B88F3F-33A6-43CA-9FF6-F65572F661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0321" y="3293640"/>
            <a:ext cx="3100187" cy="1893346"/>
          </a:xfrm>
          <a:prstGeom prst="rect">
            <a:avLst/>
          </a:prstGeom>
          <a:noFill/>
          <a:ln>
            <a:noFill/>
          </a:ln>
        </p:spPr>
      </p:pic>
      <p:pic>
        <p:nvPicPr>
          <p:cNvPr id="5" name="Image 4" descr="Grille à 16 colonnes">
            <a:hlinkClick r:id="rId5"/>
            <a:extLst>
              <a:ext uri="{FF2B5EF4-FFF2-40B4-BE49-F238E27FC236}">
                <a16:creationId xmlns:a16="http://schemas.microsoft.com/office/drawing/2014/main" id="{446264EF-E002-4525-B77F-3480C4849EF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54615" y="3293640"/>
            <a:ext cx="3100187" cy="1893346"/>
          </a:xfrm>
          <a:prstGeom prst="rect">
            <a:avLst/>
          </a:prstGeom>
          <a:noFill/>
          <a:ln>
            <a:noFill/>
          </a:ln>
        </p:spPr>
      </p:pic>
      <p:pic>
        <p:nvPicPr>
          <p:cNvPr id="7" name="Image 6" descr="Grille à 24 colonnes">
            <a:hlinkClick r:id="rId7"/>
            <a:extLst>
              <a:ext uri="{FF2B5EF4-FFF2-40B4-BE49-F238E27FC236}">
                <a16:creationId xmlns:a16="http://schemas.microsoft.com/office/drawing/2014/main" id="{A970D1C0-90B1-454B-9995-D38B2130592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34788" y="3293640"/>
            <a:ext cx="3100187" cy="1910107"/>
          </a:xfrm>
          <a:prstGeom prst="rect">
            <a:avLst/>
          </a:prstGeom>
          <a:noFill/>
          <a:ln>
            <a:noFill/>
          </a:ln>
        </p:spPr>
      </p:pic>
    </p:spTree>
    <p:extLst>
      <p:ext uri="{BB962C8B-B14F-4D97-AF65-F5344CB8AC3E}">
        <p14:creationId xmlns:p14="http://schemas.microsoft.com/office/powerpoint/2010/main" val="218841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0807 -0.00139 L -2.08333E-6 2.96296E-6 " pathEditMode="relative" rAng="0" ptsTypes="AA">
                                      <p:cBhvr>
                                        <p:cTn id="6" dur="2000" fill="hold"/>
                                        <p:tgtEl>
                                          <p:spTgt spid="2"/>
                                        </p:tgtEl>
                                        <p:attrNameLst>
                                          <p:attrName>ppt_x</p:attrName>
                                          <p:attrName>ppt_y</p:attrName>
                                        </p:attrNameLst>
                                      </p:cBhvr>
                                      <p:rCtr x="20456"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 Anatomie</a:t>
            </a:r>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2" y="2802201"/>
            <a:ext cx="5560058" cy="37429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sp>
        <p:nvSpPr>
          <p:cNvPr id="8" name="Espace réservé du contenu 11">
            <a:extLst>
              <a:ext uri="{FF2B5EF4-FFF2-40B4-BE49-F238E27FC236}">
                <a16:creationId xmlns:a16="http://schemas.microsoft.com/office/drawing/2014/main" id="{621B7EE2-8E7E-48F5-BAE4-B5D1508C38E3}"/>
              </a:ext>
            </a:extLst>
          </p:cNvPr>
          <p:cNvSpPr txBox="1">
            <a:spLocks/>
          </p:cNvSpPr>
          <p:nvPr/>
        </p:nvSpPr>
        <p:spPr>
          <a:xfrm>
            <a:off x="680321" y="2877799"/>
            <a:ext cx="5295363" cy="21460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Les Grilles Verticales &amp; Horizontales</a:t>
            </a:r>
          </a:p>
          <a:p>
            <a:pPr marL="0" indent="0">
              <a:buNone/>
            </a:pPr>
            <a:endParaRPr lang="fr-FR" dirty="0"/>
          </a:p>
          <a:p>
            <a:pPr marL="0" indent="0">
              <a:buNone/>
            </a:pPr>
            <a:r>
              <a:rPr lang="fr-FR" dirty="0"/>
              <a:t>Ajouter des divisions horizontales permet de donner des repères dans le sens vertical (de haut en bas).</a:t>
            </a:r>
          </a:p>
          <a:p>
            <a:pPr marL="0" indent="0">
              <a:buNone/>
            </a:pPr>
            <a:endParaRPr lang="fr-FR" dirty="0"/>
          </a:p>
        </p:txBody>
      </p:sp>
      <p:pic>
        <p:nvPicPr>
          <p:cNvPr id="9" name="Image 8" descr="Grille horizontale et verticale">
            <a:hlinkClick r:id="rId3"/>
            <a:extLst>
              <a:ext uri="{FF2B5EF4-FFF2-40B4-BE49-F238E27FC236}">
                <a16:creationId xmlns:a16="http://schemas.microsoft.com/office/drawing/2014/main" id="{ADA313DB-58CD-41BD-8D7A-825860CF59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0083" y="2562726"/>
            <a:ext cx="5141595" cy="3140075"/>
          </a:xfrm>
          <a:prstGeom prst="rect">
            <a:avLst/>
          </a:prstGeom>
          <a:noFill/>
          <a:ln>
            <a:noFill/>
          </a:ln>
        </p:spPr>
      </p:pic>
    </p:spTree>
    <p:extLst>
      <p:ext uri="{BB962C8B-B14F-4D97-AF65-F5344CB8AC3E}">
        <p14:creationId xmlns:p14="http://schemas.microsoft.com/office/powerpoint/2010/main" val="25694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0807 -0.00139 L -2.08333E-6 2.96296E-6 " pathEditMode="relative" rAng="0" ptsTypes="AA">
                                      <p:cBhvr>
                                        <p:cTn id="6" dur="2000" fill="hold"/>
                                        <p:tgtEl>
                                          <p:spTgt spid="2"/>
                                        </p:tgtEl>
                                        <p:attrNameLst>
                                          <p:attrName>ppt_x</p:attrName>
                                          <p:attrName>ppt_y</p:attrName>
                                        </p:attrNameLst>
                                      </p:cBhvr>
                                      <p:rCtr x="20456"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 Anatomie</a:t>
            </a:r>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2" y="2802201"/>
            <a:ext cx="5560058" cy="37429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sp>
        <p:nvSpPr>
          <p:cNvPr id="8" name="Espace réservé du contenu 11">
            <a:extLst>
              <a:ext uri="{FF2B5EF4-FFF2-40B4-BE49-F238E27FC236}">
                <a16:creationId xmlns:a16="http://schemas.microsoft.com/office/drawing/2014/main" id="{621B7EE2-8E7E-48F5-BAE4-B5D1508C38E3}"/>
              </a:ext>
            </a:extLst>
          </p:cNvPr>
          <p:cNvSpPr txBox="1">
            <a:spLocks/>
          </p:cNvSpPr>
          <p:nvPr/>
        </p:nvSpPr>
        <p:spPr>
          <a:xfrm>
            <a:off x="680321" y="5191047"/>
            <a:ext cx="11193816" cy="21460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C'est extrêmement pratique pour aligner plusieurs blocs qui sont côtes à côtes.</a:t>
            </a:r>
          </a:p>
          <a:p>
            <a:pPr marL="0" indent="0">
              <a:buNone/>
            </a:pPr>
            <a:endParaRPr lang="fr-FR" dirty="0"/>
          </a:p>
        </p:txBody>
      </p:sp>
      <p:pic>
        <p:nvPicPr>
          <p:cNvPr id="6" name="Image 5" descr="grille avec des carrés">
            <a:hlinkClick r:id="rId3"/>
            <a:extLst>
              <a:ext uri="{FF2B5EF4-FFF2-40B4-BE49-F238E27FC236}">
                <a16:creationId xmlns:a16="http://schemas.microsoft.com/office/drawing/2014/main" id="{7EED9E81-C865-4684-80D7-236D0707C5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7733" y="2324845"/>
            <a:ext cx="5058991" cy="3089627"/>
          </a:xfrm>
          <a:prstGeom prst="rect">
            <a:avLst/>
          </a:prstGeom>
          <a:noFill/>
          <a:ln>
            <a:noFill/>
          </a:ln>
        </p:spPr>
      </p:pic>
    </p:spTree>
    <p:extLst>
      <p:ext uri="{BB962C8B-B14F-4D97-AF65-F5344CB8AC3E}">
        <p14:creationId xmlns:p14="http://schemas.microsoft.com/office/powerpoint/2010/main" val="32274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0807 -0.00139 L -2.08333E-6 2.96296E-6 " pathEditMode="relative" rAng="0" ptsTypes="AA">
                                      <p:cBhvr>
                                        <p:cTn id="6" dur="2000" fill="hold"/>
                                        <p:tgtEl>
                                          <p:spTgt spid="2"/>
                                        </p:tgtEl>
                                        <p:attrNameLst>
                                          <p:attrName>ppt_x</p:attrName>
                                          <p:attrName>ppt_y</p:attrName>
                                        </p:attrNameLst>
                                      </p:cBhvr>
                                      <p:rCtr x="20456"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 </a:t>
            </a:r>
            <a:r>
              <a:rPr lang="fr-FR" sz="1600" dirty="0"/>
              <a:t>Comment choisir sa grille ?</a:t>
            </a:r>
            <a:endParaRPr lang="fr-FR" dirty="0"/>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2" y="2802201"/>
            <a:ext cx="5560058" cy="37429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sp>
        <p:nvSpPr>
          <p:cNvPr id="8" name="Espace réservé du contenu 11">
            <a:extLst>
              <a:ext uri="{FF2B5EF4-FFF2-40B4-BE49-F238E27FC236}">
                <a16:creationId xmlns:a16="http://schemas.microsoft.com/office/drawing/2014/main" id="{621B7EE2-8E7E-48F5-BAE4-B5D1508C38E3}"/>
              </a:ext>
            </a:extLst>
          </p:cNvPr>
          <p:cNvSpPr txBox="1">
            <a:spLocks/>
          </p:cNvSpPr>
          <p:nvPr/>
        </p:nvSpPr>
        <p:spPr>
          <a:xfrm>
            <a:off x="2295762" y="2970362"/>
            <a:ext cx="11193816" cy="21460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Tout dépend du projet</a:t>
            </a:r>
          </a:p>
          <a:p>
            <a:pPr marL="0" indent="0">
              <a:buNone/>
            </a:pPr>
            <a:r>
              <a:rPr lang="fr-FR" dirty="0"/>
              <a:t>Il faut bien préparer son projet en aval</a:t>
            </a:r>
          </a:p>
          <a:p>
            <a:pPr marL="0" indent="0">
              <a:buNone/>
            </a:pPr>
            <a:r>
              <a:rPr lang="fr-FR" dirty="0"/>
              <a:t>Il faut cerner le contenu du site </a:t>
            </a:r>
          </a:p>
        </p:txBody>
      </p:sp>
    </p:spTree>
    <p:extLst>
      <p:ext uri="{BB962C8B-B14F-4D97-AF65-F5344CB8AC3E}">
        <p14:creationId xmlns:p14="http://schemas.microsoft.com/office/powerpoint/2010/main" val="9676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3828 0.00208 L -2.08333E-7 4.07407E-6 " pathEditMode="relative" rAng="0" ptsTypes="AA">
                                      <p:cBhvr>
                                        <p:cTn id="6" dur="2000" fill="hold"/>
                                        <p:tgtEl>
                                          <p:spTgt spid="2"/>
                                        </p:tgtEl>
                                        <p:attrNameLst>
                                          <p:attrName>ppt_x</p:attrName>
                                          <p:attrName>ppt_y</p:attrName>
                                        </p:attrNameLst>
                                      </p:cBhvr>
                                      <p:rCtr x="21914" y="-11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 </a:t>
            </a:r>
            <a:r>
              <a:rPr lang="fr-FR" sz="1600" dirty="0"/>
              <a:t>Où trouver des grilles ?</a:t>
            </a:r>
            <a:endParaRPr lang="fr-FR" dirty="0"/>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2" y="2802201"/>
            <a:ext cx="5560058" cy="37429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sp>
        <p:nvSpPr>
          <p:cNvPr id="8" name="Espace réservé du contenu 11">
            <a:extLst>
              <a:ext uri="{FF2B5EF4-FFF2-40B4-BE49-F238E27FC236}">
                <a16:creationId xmlns:a16="http://schemas.microsoft.com/office/drawing/2014/main" id="{621B7EE2-8E7E-48F5-BAE4-B5D1508C38E3}"/>
              </a:ext>
            </a:extLst>
          </p:cNvPr>
          <p:cNvSpPr txBox="1">
            <a:spLocks/>
          </p:cNvSpPr>
          <p:nvPr/>
        </p:nvSpPr>
        <p:spPr>
          <a:xfrm>
            <a:off x="499092" y="2931788"/>
            <a:ext cx="11193816" cy="348380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fr-FR" dirty="0"/>
              <a:t>De nombreux sites proposent de télécharger des modèles de grilles.</a:t>
            </a:r>
          </a:p>
          <a:p>
            <a:pPr marL="0" indent="0" algn="ctr">
              <a:buNone/>
            </a:pPr>
            <a:r>
              <a:rPr lang="fr-FR" dirty="0"/>
              <a:t>Cependant, certains sites ne proposent que des </a:t>
            </a:r>
            <a:r>
              <a:rPr lang="fr-FR" dirty="0" err="1"/>
              <a:t>Frameworks</a:t>
            </a:r>
            <a:r>
              <a:rPr lang="fr-FR" dirty="0"/>
              <a:t> CSS</a:t>
            </a:r>
          </a:p>
          <a:p>
            <a:pPr marL="0" indent="0">
              <a:buNone/>
            </a:pPr>
            <a:endParaRPr lang="fr-FR" dirty="0"/>
          </a:p>
          <a:p>
            <a:pPr marL="0" indent="0" algn="ctr">
              <a:buNone/>
            </a:pPr>
            <a:r>
              <a:rPr lang="fr-FR" u="sng" dirty="0">
                <a:hlinkClick r:id="rId3"/>
              </a:rPr>
              <a:t>960 </a:t>
            </a:r>
            <a:r>
              <a:rPr lang="fr-FR" u="sng" dirty="0" err="1">
                <a:hlinkClick r:id="rId3"/>
              </a:rPr>
              <a:t>grid</a:t>
            </a:r>
            <a:r>
              <a:rPr lang="fr-FR" u="sng" dirty="0">
                <a:hlinkClick r:id="rId3"/>
              </a:rPr>
              <a:t> system</a:t>
            </a:r>
            <a:endParaRPr lang="fr-FR" u="sng" dirty="0"/>
          </a:p>
          <a:p>
            <a:pPr marL="0" indent="0" algn="ctr">
              <a:buNone/>
            </a:pPr>
            <a:endParaRPr lang="fr-FR" dirty="0"/>
          </a:p>
          <a:p>
            <a:pPr marL="0" indent="0">
              <a:buNone/>
            </a:pPr>
            <a:r>
              <a:rPr lang="fr-FR" dirty="0"/>
              <a:t> </a:t>
            </a:r>
          </a:p>
          <a:p>
            <a:pPr marL="0" indent="0">
              <a:buNone/>
            </a:pPr>
            <a:endParaRPr lang="fr-FR" dirty="0"/>
          </a:p>
        </p:txBody>
      </p:sp>
    </p:spTree>
    <p:extLst>
      <p:ext uri="{BB962C8B-B14F-4D97-AF65-F5344CB8AC3E}">
        <p14:creationId xmlns:p14="http://schemas.microsoft.com/office/powerpoint/2010/main" val="22921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3828 0.00208 L -2.08333E-7 4.07407E-6 " pathEditMode="relative" rAng="0" ptsTypes="AA">
                                      <p:cBhvr>
                                        <p:cTn id="6" dur="2000" fill="hold"/>
                                        <p:tgtEl>
                                          <p:spTgt spid="2"/>
                                        </p:tgtEl>
                                        <p:attrNameLst>
                                          <p:attrName>ppt_x</p:attrName>
                                          <p:attrName>ppt_y</p:attrName>
                                        </p:attrNameLst>
                                      </p:cBhvr>
                                      <p:rCtr x="21914" y="-11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 </a:t>
            </a:r>
            <a:r>
              <a:rPr lang="fr-FR" sz="1600" dirty="0"/>
              <a:t>Où trouver des grilles ?</a:t>
            </a:r>
            <a:endParaRPr lang="fr-FR" dirty="0"/>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2" y="2802201"/>
            <a:ext cx="5560058" cy="37429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sp>
        <p:nvSpPr>
          <p:cNvPr id="8" name="Espace réservé du contenu 11">
            <a:extLst>
              <a:ext uri="{FF2B5EF4-FFF2-40B4-BE49-F238E27FC236}">
                <a16:creationId xmlns:a16="http://schemas.microsoft.com/office/drawing/2014/main" id="{621B7EE2-8E7E-48F5-BAE4-B5D1508C38E3}"/>
              </a:ext>
            </a:extLst>
          </p:cNvPr>
          <p:cNvSpPr txBox="1">
            <a:spLocks/>
          </p:cNvSpPr>
          <p:nvPr/>
        </p:nvSpPr>
        <p:spPr>
          <a:xfrm>
            <a:off x="499092" y="2361804"/>
            <a:ext cx="11193816" cy="348380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fr-FR" u="sng" dirty="0" err="1">
                <a:hlinkClick r:id="rId3"/>
              </a:rPr>
              <a:t>Modular</a:t>
            </a:r>
            <a:r>
              <a:rPr lang="fr-FR" u="sng" dirty="0">
                <a:hlinkClick r:id="rId3"/>
              </a:rPr>
              <a:t> </a:t>
            </a:r>
            <a:r>
              <a:rPr lang="fr-FR" u="sng" dirty="0" err="1">
                <a:hlinkClick r:id="rId3"/>
              </a:rPr>
              <a:t>Grid</a:t>
            </a:r>
            <a:r>
              <a:rPr lang="fr-FR" u="sng" dirty="0">
                <a:hlinkClick r:id="rId3"/>
              </a:rPr>
              <a:t> Pattern</a:t>
            </a:r>
            <a:endParaRPr lang="fr-FR" u="sng" dirty="0"/>
          </a:p>
          <a:p>
            <a:pPr marL="0" indent="0" algn="ctr">
              <a:buNone/>
            </a:pPr>
            <a:endParaRPr lang="fr-FR" u="sng" dirty="0"/>
          </a:p>
          <a:p>
            <a:pPr marL="0" indent="0" algn="ctr">
              <a:buNone/>
            </a:pPr>
            <a:r>
              <a:rPr lang="fr-FR" dirty="0"/>
              <a:t>"</a:t>
            </a:r>
            <a:r>
              <a:rPr lang="fr-FR" dirty="0" err="1"/>
              <a:t>Modular</a:t>
            </a:r>
            <a:r>
              <a:rPr lang="fr-FR" dirty="0"/>
              <a:t> </a:t>
            </a:r>
            <a:r>
              <a:rPr lang="fr-FR" dirty="0" err="1"/>
              <a:t>Grid</a:t>
            </a:r>
            <a:r>
              <a:rPr lang="fr-FR" dirty="0"/>
              <a:t> Pattern", permet de créer à la volée une grille directement sur le site. Vous pourrez ensuite la télécharger sous forme de motif (.pat ou .png) pour l'intégrer dans votre composition.</a:t>
            </a:r>
          </a:p>
          <a:p>
            <a:pPr marL="0" indent="0" algn="ctr">
              <a:buNone/>
            </a:pPr>
            <a:endParaRPr lang="fr-FR" dirty="0"/>
          </a:p>
          <a:p>
            <a:pPr marL="0" indent="0">
              <a:buNone/>
            </a:pPr>
            <a:r>
              <a:rPr lang="fr-FR" dirty="0"/>
              <a:t> </a:t>
            </a:r>
          </a:p>
          <a:p>
            <a:pPr marL="0" indent="0">
              <a:buNone/>
            </a:pPr>
            <a:endParaRPr lang="fr-FR" dirty="0"/>
          </a:p>
        </p:txBody>
      </p:sp>
      <p:pic>
        <p:nvPicPr>
          <p:cNvPr id="5" name="Image 4" descr="modular grid pattern">
            <a:hlinkClick r:id="rId3"/>
            <a:extLst>
              <a:ext uri="{FF2B5EF4-FFF2-40B4-BE49-F238E27FC236}">
                <a16:creationId xmlns:a16="http://schemas.microsoft.com/office/drawing/2014/main" id="{C21BD9C0-7FDD-4353-9219-3B2B287226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69582" y="4819788"/>
            <a:ext cx="5141595" cy="1466215"/>
          </a:xfrm>
          <a:prstGeom prst="rect">
            <a:avLst/>
          </a:prstGeom>
          <a:noFill/>
          <a:ln>
            <a:noFill/>
          </a:ln>
        </p:spPr>
      </p:pic>
    </p:spTree>
    <p:extLst>
      <p:ext uri="{BB962C8B-B14F-4D97-AF65-F5344CB8AC3E}">
        <p14:creationId xmlns:p14="http://schemas.microsoft.com/office/powerpoint/2010/main" val="144668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3828 0.00208 L -2.08333E-7 4.07407E-6 " pathEditMode="relative" rAng="0" ptsTypes="AA">
                                      <p:cBhvr>
                                        <p:cTn id="6" dur="2000" fill="hold"/>
                                        <p:tgtEl>
                                          <p:spTgt spid="2"/>
                                        </p:tgtEl>
                                        <p:attrNameLst>
                                          <p:attrName>ppt_x</p:attrName>
                                          <p:attrName>ppt_y</p:attrName>
                                        </p:attrNameLst>
                                      </p:cBhvr>
                                      <p:rCtr x="21914" y="-11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 </a:t>
            </a:r>
            <a:r>
              <a:rPr lang="fr-FR" sz="1600" dirty="0"/>
              <a:t>Agencement des grilles ?</a:t>
            </a:r>
            <a:endParaRPr lang="fr-FR" dirty="0"/>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2" y="2802201"/>
            <a:ext cx="5560058" cy="37429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sp>
        <p:nvSpPr>
          <p:cNvPr id="8" name="Espace réservé du contenu 11">
            <a:extLst>
              <a:ext uri="{FF2B5EF4-FFF2-40B4-BE49-F238E27FC236}">
                <a16:creationId xmlns:a16="http://schemas.microsoft.com/office/drawing/2014/main" id="{621B7EE2-8E7E-48F5-BAE4-B5D1508C38E3}"/>
              </a:ext>
            </a:extLst>
          </p:cNvPr>
          <p:cNvSpPr txBox="1">
            <a:spLocks/>
          </p:cNvSpPr>
          <p:nvPr/>
        </p:nvSpPr>
        <p:spPr>
          <a:xfrm>
            <a:off x="499092" y="1834166"/>
            <a:ext cx="11193816" cy="348380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endParaRPr lang="fr-FR" u="sng" dirty="0"/>
          </a:p>
          <a:p>
            <a:pPr marL="0" indent="0" algn="ctr">
              <a:buNone/>
            </a:pPr>
            <a:r>
              <a:rPr lang="fr-FR" dirty="0"/>
              <a:t>Après avoir choisi sa grille, il faut maintenant la "remplir" en disposant les différents blocs qui vont accueillir le contenu </a:t>
            </a:r>
          </a:p>
          <a:p>
            <a:pPr marL="0" indent="0" algn="ctr">
              <a:buNone/>
            </a:pPr>
            <a:r>
              <a:rPr lang="fr-FR" dirty="0"/>
              <a:t>(images, textes, vidéos, diaporama...).</a:t>
            </a:r>
          </a:p>
          <a:p>
            <a:pPr marL="0" indent="0" algn="ctr">
              <a:buNone/>
            </a:pPr>
            <a:endParaRPr lang="fr-FR" dirty="0"/>
          </a:p>
          <a:p>
            <a:pPr marL="0" indent="0">
              <a:buNone/>
            </a:pPr>
            <a:r>
              <a:rPr lang="fr-FR" dirty="0"/>
              <a:t> </a:t>
            </a:r>
          </a:p>
          <a:p>
            <a:pPr marL="0" indent="0">
              <a:buNone/>
            </a:pPr>
            <a:endParaRPr lang="fr-FR" dirty="0"/>
          </a:p>
        </p:txBody>
      </p:sp>
      <p:pic>
        <p:nvPicPr>
          <p:cNvPr id="6" name="Image 5" descr="agencement">
            <a:extLst>
              <a:ext uri="{FF2B5EF4-FFF2-40B4-BE49-F238E27FC236}">
                <a16:creationId xmlns:a16="http://schemas.microsoft.com/office/drawing/2014/main" id="{889B9FE1-6097-4D24-8B76-0564DD7D47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9045" y="4063265"/>
            <a:ext cx="3513909" cy="2481913"/>
          </a:xfrm>
          <a:prstGeom prst="rect">
            <a:avLst/>
          </a:prstGeom>
          <a:noFill/>
          <a:ln>
            <a:noFill/>
          </a:ln>
        </p:spPr>
      </p:pic>
    </p:spTree>
    <p:extLst>
      <p:ext uri="{BB962C8B-B14F-4D97-AF65-F5344CB8AC3E}">
        <p14:creationId xmlns:p14="http://schemas.microsoft.com/office/powerpoint/2010/main" val="248816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3828 0.00208 L -2.08333E-7 4.07407E-6 " pathEditMode="relative" rAng="0" ptsTypes="AA">
                                      <p:cBhvr>
                                        <p:cTn id="6" dur="2000" fill="hold"/>
                                        <p:tgtEl>
                                          <p:spTgt spid="2"/>
                                        </p:tgtEl>
                                        <p:attrNameLst>
                                          <p:attrName>ppt_x</p:attrName>
                                          <p:attrName>ppt_y</p:attrName>
                                        </p:attrNameLst>
                                      </p:cBhvr>
                                      <p:rCtr x="21914" y="-11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a:t>
            </a:r>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2" y="2802201"/>
            <a:ext cx="5560058" cy="37429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sp>
        <p:nvSpPr>
          <p:cNvPr id="8" name="Espace réservé du contenu 11">
            <a:extLst>
              <a:ext uri="{FF2B5EF4-FFF2-40B4-BE49-F238E27FC236}">
                <a16:creationId xmlns:a16="http://schemas.microsoft.com/office/drawing/2014/main" id="{621B7EE2-8E7E-48F5-BAE4-B5D1508C38E3}"/>
              </a:ext>
            </a:extLst>
          </p:cNvPr>
          <p:cNvSpPr txBox="1">
            <a:spLocks/>
          </p:cNvSpPr>
          <p:nvPr/>
        </p:nvSpPr>
        <p:spPr>
          <a:xfrm>
            <a:off x="1671789" y="2802201"/>
            <a:ext cx="9376428" cy="3483802"/>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endParaRPr lang="fr-FR" u="sng" dirty="0"/>
          </a:p>
          <a:p>
            <a:pPr marL="0" indent="0">
              <a:buNone/>
            </a:pPr>
            <a:r>
              <a:rPr lang="fr-FR" dirty="0"/>
              <a:t>Voici une liste non exhaustive de galeries, recensant des designs basés sur des grilles :</a:t>
            </a:r>
          </a:p>
          <a:p>
            <a:pPr marL="0" indent="0">
              <a:buNone/>
            </a:pPr>
            <a:endParaRPr lang="fr-FR" dirty="0"/>
          </a:p>
          <a:p>
            <a:pPr marL="0" indent="0" algn="ctr">
              <a:buNone/>
            </a:pPr>
            <a:r>
              <a:rPr lang="fr-FR" dirty="0">
                <a:hlinkClick r:id="rId3"/>
              </a:rPr>
              <a:t>http://grid-based.com/</a:t>
            </a:r>
            <a:endParaRPr lang="fr-FR" dirty="0"/>
          </a:p>
          <a:p>
            <a:pPr marL="0" indent="0" algn="ctr">
              <a:buNone/>
            </a:pPr>
            <a:r>
              <a:rPr lang="fr-FR" dirty="0">
                <a:hlinkClick r:id="rId4"/>
              </a:rPr>
              <a:t>https://designshack.net/gallery/</a:t>
            </a:r>
            <a:endParaRPr lang="fr-FR" dirty="0"/>
          </a:p>
          <a:p>
            <a:pPr marL="0" indent="0" algn="ctr">
              <a:buNone/>
            </a:pPr>
            <a:r>
              <a:rPr lang="fr-FR" dirty="0">
                <a:hlinkClick r:id="rId5"/>
              </a:rPr>
              <a:t>http://www.thegridsystem.org/</a:t>
            </a:r>
            <a:endParaRPr lang="fr-FR" dirty="0"/>
          </a:p>
          <a:p>
            <a:pPr marL="0" indent="0">
              <a:buNone/>
            </a:pPr>
            <a:r>
              <a:rPr lang="fr-FR" dirty="0"/>
              <a:t> </a:t>
            </a:r>
          </a:p>
          <a:p>
            <a:pPr marL="0" indent="0">
              <a:buNone/>
            </a:pPr>
            <a:endParaRPr lang="fr-FR" dirty="0"/>
          </a:p>
        </p:txBody>
      </p:sp>
    </p:spTree>
    <p:extLst>
      <p:ext uri="{BB962C8B-B14F-4D97-AF65-F5344CB8AC3E}">
        <p14:creationId xmlns:p14="http://schemas.microsoft.com/office/powerpoint/2010/main" val="81946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3828 0.00208 L -2.08333E-7 4.07407E-6 " pathEditMode="relative" rAng="0" ptsTypes="AA">
                                      <p:cBhvr>
                                        <p:cTn id="6" dur="2000" fill="hold"/>
                                        <p:tgtEl>
                                          <p:spTgt spid="2"/>
                                        </p:tgtEl>
                                        <p:attrNameLst>
                                          <p:attrName>ppt_x</p:attrName>
                                          <p:attrName>ppt_y</p:attrName>
                                        </p:attrNameLst>
                                      </p:cBhvr>
                                      <p:rCtr x="21914" y="-11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Effect transition="in" filter="fade">
                                      <p:cBhvr>
                                        <p:cTn id="19" dur="500"/>
                                        <p:tgtEl>
                                          <p:spTgt spid="8">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2CFD3C46-DB59-4C04-8B95-5C570B894261}"/>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38062" r="38062" b="1683"/>
          <a:stretch/>
        </p:blipFill>
        <p:spPr>
          <a:xfrm>
            <a:off x="1002845" y="2290033"/>
            <a:ext cx="1087042" cy="2856659"/>
          </a:xfrm>
        </p:spPr>
      </p:pic>
      <p:pic>
        <p:nvPicPr>
          <p:cNvPr id="11" name="Espace réservé pour une image  10">
            <a:extLst>
              <a:ext uri="{FF2B5EF4-FFF2-40B4-BE49-F238E27FC236}">
                <a16:creationId xmlns:a16="http://schemas.microsoft.com/office/drawing/2014/main" id="{508DCABF-6674-4DBB-B490-492EE8B49C4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5871" r="25871"/>
          <a:stretch>
            <a:fillRect/>
          </a:stretch>
        </p:blipFill>
        <p:spPr/>
      </p:pic>
      <p:sp>
        <p:nvSpPr>
          <p:cNvPr id="5" name="Espace réservé du texte 4">
            <a:extLst>
              <a:ext uri="{FF2B5EF4-FFF2-40B4-BE49-F238E27FC236}">
                <a16:creationId xmlns:a16="http://schemas.microsoft.com/office/drawing/2014/main" id="{D3867AC4-D6A7-4664-9A81-6DCE450CE3F1}"/>
              </a:ext>
            </a:extLst>
          </p:cNvPr>
          <p:cNvSpPr>
            <a:spLocks noGrp="1"/>
          </p:cNvSpPr>
          <p:nvPr>
            <p:ph type="body" sz="quarter" idx="13"/>
          </p:nvPr>
        </p:nvSpPr>
        <p:spPr>
          <a:xfrm>
            <a:off x="1" y="472029"/>
            <a:ext cx="10455964" cy="1187513"/>
          </a:xfrm>
          <a:solidFill>
            <a:schemeClr val="bg1">
              <a:lumMod val="85000"/>
              <a:lumOff val="15000"/>
            </a:schemeClr>
          </a:solidFill>
        </p:spPr>
        <p:txBody>
          <a:bodyPr>
            <a:normAutofit/>
          </a:bodyPr>
          <a:lstStyle/>
          <a:p>
            <a:pPr algn="l"/>
            <a:r>
              <a:rPr lang="fr-FR" dirty="0">
                <a:latin typeface="Baskerville Old Face" panose="02020602080505020303" pitchFamily="18" charset="0"/>
              </a:rPr>
              <a:t>	    Qui Suis-je ?</a:t>
            </a:r>
          </a:p>
        </p:txBody>
      </p:sp>
      <p:pic>
        <p:nvPicPr>
          <p:cNvPr id="9" name="Espace réservé pour une image  8">
            <a:extLst>
              <a:ext uri="{FF2B5EF4-FFF2-40B4-BE49-F238E27FC236}">
                <a16:creationId xmlns:a16="http://schemas.microsoft.com/office/drawing/2014/main" id="{B1ABCCD5-F921-4416-A17D-79C168BA69A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36311" r="36311"/>
          <a:stretch>
            <a:fillRect/>
          </a:stretch>
        </p:blipFill>
        <p:spPr/>
      </p:pic>
      <p:sp>
        <p:nvSpPr>
          <p:cNvPr id="12" name="ZoneTexte 11">
            <a:extLst>
              <a:ext uri="{FF2B5EF4-FFF2-40B4-BE49-F238E27FC236}">
                <a16:creationId xmlns:a16="http://schemas.microsoft.com/office/drawing/2014/main" id="{70BFDAC8-DBD2-455D-838D-7D2A9369D518}"/>
              </a:ext>
            </a:extLst>
          </p:cNvPr>
          <p:cNvSpPr txBox="1"/>
          <p:nvPr/>
        </p:nvSpPr>
        <p:spPr>
          <a:xfrm>
            <a:off x="6230679" y="3520425"/>
            <a:ext cx="4465674" cy="369332"/>
          </a:xfrm>
          <a:prstGeom prst="rect">
            <a:avLst/>
          </a:prstGeom>
          <a:noFill/>
        </p:spPr>
        <p:txBody>
          <a:bodyPr wrap="square" rtlCol="0">
            <a:spAutoFit/>
          </a:bodyPr>
          <a:lstStyle/>
          <a:p>
            <a:pPr algn="just"/>
            <a:r>
              <a:rPr lang="fr-FR" dirty="0">
                <a:latin typeface="Calibri" panose="020F0502020204030204" pitchFamily="34" charset="0"/>
                <a:cs typeface="Calibri" panose="020F0502020204030204" pitchFamily="34" charset="0"/>
              </a:rPr>
              <a:t>GAME DESIGNER</a:t>
            </a:r>
          </a:p>
        </p:txBody>
      </p:sp>
      <p:sp>
        <p:nvSpPr>
          <p:cNvPr id="14" name="ZoneTexte 13">
            <a:extLst>
              <a:ext uri="{FF2B5EF4-FFF2-40B4-BE49-F238E27FC236}">
                <a16:creationId xmlns:a16="http://schemas.microsoft.com/office/drawing/2014/main" id="{966B7F7E-7C78-478D-9546-07AEFEE38067}"/>
              </a:ext>
            </a:extLst>
          </p:cNvPr>
          <p:cNvSpPr txBox="1"/>
          <p:nvPr/>
        </p:nvSpPr>
        <p:spPr>
          <a:xfrm>
            <a:off x="6230679" y="4251730"/>
            <a:ext cx="4603898" cy="369332"/>
          </a:xfrm>
          <a:prstGeom prst="rect">
            <a:avLst/>
          </a:prstGeom>
          <a:noFill/>
        </p:spPr>
        <p:txBody>
          <a:bodyPr wrap="square" rtlCol="0">
            <a:spAutoFit/>
          </a:bodyPr>
          <a:lstStyle/>
          <a:p>
            <a:pPr algn="just"/>
            <a:r>
              <a:rPr lang="fr-FR" dirty="0">
                <a:latin typeface="Calibri" panose="020F0502020204030204" pitchFamily="34" charset="0"/>
                <a:cs typeface="Calibri" panose="020F0502020204030204" pitchFamily="34" charset="0"/>
              </a:rPr>
              <a:t>GRAPHISTE VFX – RESTAURATION NUMERIQUE</a:t>
            </a:r>
          </a:p>
        </p:txBody>
      </p:sp>
      <p:sp>
        <p:nvSpPr>
          <p:cNvPr id="15" name="ZoneTexte 14">
            <a:extLst>
              <a:ext uri="{FF2B5EF4-FFF2-40B4-BE49-F238E27FC236}">
                <a16:creationId xmlns:a16="http://schemas.microsoft.com/office/drawing/2014/main" id="{F502F2AE-FBAF-45AC-9498-D9AAAC998FC2}"/>
              </a:ext>
            </a:extLst>
          </p:cNvPr>
          <p:cNvSpPr txBox="1"/>
          <p:nvPr/>
        </p:nvSpPr>
        <p:spPr>
          <a:xfrm>
            <a:off x="6230679" y="4984387"/>
            <a:ext cx="4465674" cy="369332"/>
          </a:xfrm>
          <a:prstGeom prst="rect">
            <a:avLst/>
          </a:prstGeom>
          <a:noFill/>
        </p:spPr>
        <p:txBody>
          <a:bodyPr wrap="square" rtlCol="0">
            <a:spAutoFit/>
          </a:bodyPr>
          <a:lstStyle/>
          <a:p>
            <a:pPr algn="just"/>
            <a:r>
              <a:rPr lang="fr-FR" dirty="0">
                <a:latin typeface="Calibri" panose="020F0502020204030204" pitchFamily="34" charset="0"/>
                <a:cs typeface="Calibri" panose="020F0502020204030204" pitchFamily="34" charset="0"/>
              </a:rPr>
              <a:t>DEVELOPPEUR WEB – WEB MOBILE</a:t>
            </a:r>
          </a:p>
        </p:txBody>
      </p:sp>
      <p:sp>
        <p:nvSpPr>
          <p:cNvPr id="10" name="ZoneTexte 9">
            <a:extLst>
              <a:ext uri="{FF2B5EF4-FFF2-40B4-BE49-F238E27FC236}">
                <a16:creationId xmlns:a16="http://schemas.microsoft.com/office/drawing/2014/main" id="{4C1AD8D6-6D8E-4647-8A66-3BC0CF7E120A}"/>
              </a:ext>
            </a:extLst>
          </p:cNvPr>
          <p:cNvSpPr txBox="1"/>
          <p:nvPr/>
        </p:nvSpPr>
        <p:spPr>
          <a:xfrm>
            <a:off x="7081283" y="1898385"/>
            <a:ext cx="3615070" cy="523220"/>
          </a:xfrm>
          <a:prstGeom prst="rect">
            <a:avLst/>
          </a:prstGeom>
          <a:noFill/>
        </p:spPr>
        <p:txBody>
          <a:bodyPr wrap="square" rtlCol="0">
            <a:spAutoFit/>
          </a:bodyPr>
          <a:lstStyle/>
          <a:p>
            <a:pPr algn="just"/>
            <a:r>
              <a:rPr lang="fr-FR" sz="2800" dirty="0">
                <a:latin typeface="Calibri" panose="020F0502020204030204" pitchFamily="34" charset="0"/>
                <a:cs typeface="Calibri" panose="020F0502020204030204" pitchFamily="34" charset="0"/>
              </a:rPr>
              <a:t>Jean Christophe </a:t>
            </a:r>
            <a:r>
              <a:rPr lang="fr-FR" sz="2800" dirty="0" err="1">
                <a:latin typeface="Calibri" panose="020F0502020204030204" pitchFamily="34" charset="0"/>
                <a:cs typeface="Calibri" panose="020F0502020204030204" pitchFamily="34" charset="0"/>
              </a:rPr>
              <a:t>Mairot</a:t>
            </a:r>
            <a:endParaRPr lang="fr-FR" sz="2800"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84B053B2-D4F2-457C-B569-22B9E91AFA05}"/>
              </a:ext>
            </a:extLst>
          </p:cNvPr>
          <p:cNvSpPr/>
          <p:nvPr/>
        </p:nvSpPr>
        <p:spPr>
          <a:xfrm>
            <a:off x="10588487" y="472029"/>
            <a:ext cx="1603513" cy="118751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36BB48BC-D017-4058-98F6-F58A29FA2EDB}"/>
              </a:ext>
            </a:extLst>
          </p:cNvPr>
          <p:cNvSpPr txBox="1"/>
          <p:nvPr/>
        </p:nvSpPr>
        <p:spPr>
          <a:xfrm>
            <a:off x="7111852" y="2475782"/>
            <a:ext cx="3453189" cy="369332"/>
          </a:xfrm>
          <a:prstGeom prst="rect">
            <a:avLst/>
          </a:prstGeom>
          <a:noFill/>
        </p:spPr>
        <p:txBody>
          <a:bodyPr wrap="none" rtlCol="0">
            <a:spAutoFit/>
          </a:bodyPr>
          <a:lstStyle/>
          <a:p>
            <a:r>
              <a:rPr lang="fr-FR" dirty="0"/>
              <a:t>jcmairot.formation@gmail.com</a:t>
            </a:r>
          </a:p>
        </p:txBody>
      </p:sp>
    </p:spTree>
    <p:extLst>
      <p:ext uri="{BB962C8B-B14F-4D97-AF65-F5344CB8AC3E}">
        <p14:creationId xmlns:p14="http://schemas.microsoft.com/office/powerpoint/2010/main" val="1307875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0"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 </a:t>
            </a:r>
            <a:r>
              <a:rPr lang="fr-FR" sz="2400" dirty="0"/>
              <a:t>Pour aller plus loin !</a:t>
            </a:r>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2" y="2802201"/>
            <a:ext cx="5560058" cy="37429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sp>
        <p:nvSpPr>
          <p:cNvPr id="8" name="Espace réservé du contenu 11">
            <a:extLst>
              <a:ext uri="{FF2B5EF4-FFF2-40B4-BE49-F238E27FC236}">
                <a16:creationId xmlns:a16="http://schemas.microsoft.com/office/drawing/2014/main" id="{621B7EE2-8E7E-48F5-BAE4-B5D1508C38E3}"/>
              </a:ext>
            </a:extLst>
          </p:cNvPr>
          <p:cNvSpPr txBox="1">
            <a:spLocks/>
          </p:cNvSpPr>
          <p:nvPr/>
        </p:nvSpPr>
        <p:spPr>
          <a:xfrm>
            <a:off x="1671789" y="2802201"/>
            <a:ext cx="9376428" cy="348380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fr-FR" dirty="0"/>
              <a:t>N'hésitez pas à faire un tour dans le "temple de la grille", nommé</a:t>
            </a:r>
          </a:p>
          <a:p>
            <a:pPr marL="0" indent="0" algn="ctr">
              <a:buNone/>
            </a:pPr>
            <a:r>
              <a:rPr lang="fr-FR" dirty="0"/>
              <a:t> "</a:t>
            </a:r>
            <a:r>
              <a:rPr lang="fr-FR" u="sng" dirty="0">
                <a:hlinkClick r:id="rId3"/>
              </a:rPr>
              <a:t>the </a:t>
            </a:r>
            <a:r>
              <a:rPr lang="fr-FR" u="sng" dirty="0" err="1">
                <a:hlinkClick r:id="rId3"/>
              </a:rPr>
              <a:t>grid</a:t>
            </a:r>
            <a:r>
              <a:rPr lang="fr-FR" u="sng" dirty="0">
                <a:hlinkClick r:id="rId3"/>
              </a:rPr>
              <a:t> system</a:t>
            </a:r>
            <a:r>
              <a:rPr lang="fr-FR" dirty="0"/>
              <a:t>"</a:t>
            </a:r>
            <a:endParaRPr lang="fr-FR" u="sng" dirty="0"/>
          </a:p>
          <a:p>
            <a:pPr marL="0" indent="0">
              <a:buNone/>
            </a:pPr>
            <a:r>
              <a:rPr lang="fr-FR" dirty="0"/>
              <a:t> </a:t>
            </a:r>
          </a:p>
          <a:p>
            <a:pPr marL="0" indent="0">
              <a:buNone/>
            </a:pPr>
            <a:endParaRPr lang="fr-FR" dirty="0"/>
          </a:p>
        </p:txBody>
      </p:sp>
    </p:spTree>
    <p:extLst>
      <p:ext uri="{BB962C8B-B14F-4D97-AF65-F5344CB8AC3E}">
        <p14:creationId xmlns:p14="http://schemas.microsoft.com/office/powerpoint/2010/main" val="263266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5599 0.00023 L -2.08333E-7 4.07407E-6 " pathEditMode="relative" rAng="0" ptsTypes="AA">
                                      <p:cBhvr>
                                        <p:cTn id="6" dur="2000" fill="hold"/>
                                        <p:tgtEl>
                                          <p:spTgt spid="2"/>
                                        </p:tgtEl>
                                        <p:attrNameLst>
                                          <p:attrName>ppt_x</p:attrName>
                                          <p:attrName>ppt_y</p:attrName>
                                        </p:attrNameLst>
                                      </p:cBhvr>
                                      <p:rCtr x="2279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 : </a:t>
            </a:r>
            <a:r>
              <a:rPr lang="fr-FR" sz="2400" dirty="0"/>
              <a:t>Conclusion !</a:t>
            </a:r>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2" y="2802201"/>
            <a:ext cx="5560058" cy="37429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sp>
        <p:nvSpPr>
          <p:cNvPr id="8" name="Espace réservé du contenu 11">
            <a:extLst>
              <a:ext uri="{FF2B5EF4-FFF2-40B4-BE49-F238E27FC236}">
                <a16:creationId xmlns:a16="http://schemas.microsoft.com/office/drawing/2014/main" id="{621B7EE2-8E7E-48F5-BAE4-B5D1508C38E3}"/>
              </a:ext>
            </a:extLst>
          </p:cNvPr>
          <p:cNvSpPr txBox="1">
            <a:spLocks/>
          </p:cNvSpPr>
          <p:nvPr/>
        </p:nvSpPr>
        <p:spPr>
          <a:xfrm>
            <a:off x="1254034" y="2680219"/>
            <a:ext cx="9820308" cy="39869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Les grilles ne sont en aucun cas des freins à la création graphique : </a:t>
            </a:r>
          </a:p>
          <a:p>
            <a:pPr marL="0" indent="0">
              <a:buNone/>
            </a:pPr>
            <a:endParaRPr lang="fr-FR" dirty="0"/>
          </a:p>
          <a:p>
            <a:pPr marL="0" indent="0">
              <a:buNone/>
            </a:pPr>
            <a:r>
              <a:rPr lang="fr-FR" dirty="0"/>
              <a:t>- On part d'un cadre sain et efficace</a:t>
            </a:r>
          </a:p>
          <a:p>
            <a:pPr marL="0" indent="0">
              <a:buNone/>
            </a:pPr>
            <a:r>
              <a:rPr lang="fr-FR" dirty="0"/>
              <a:t>- C'est une aide précieuse pour le designer </a:t>
            </a:r>
          </a:p>
          <a:p>
            <a:pPr marL="0" indent="0">
              <a:buNone/>
            </a:pPr>
            <a:r>
              <a:rPr lang="fr-FR" dirty="0"/>
              <a:t>- Partez toujours d'une grille</a:t>
            </a:r>
          </a:p>
          <a:p>
            <a:pPr marL="0" indent="0">
              <a:buNone/>
            </a:pPr>
            <a:r>
              <a:rPr lang="fr-FR" dirty="0"/>
              <a:t>- Vous serez libre par la suite de prendre des libertés, mais le bon    départ sera quasiment assuré.</a:t>
            </a:r>
          </a:p>
          <a:p>
            <a:pPr marL="0" indent="0">
              <a:buNone/>
            </a:pPr>
            <a:r>
              <a:rPr lang="fr-FR" dirty="0"/>
              <a:t> </a:t>
            </a:r>
          </a:p>
          <a:p>
            <a:pPr marL="0" indent="0">
              <a:buNone/>
            </a:pPr>
            <a:endParaRPr lang="fr-FR" dirty="0"/>
          </a:p>
        </p:txBody>
      </p:sp>
    </p:spTree>
    <p:extLst>
      <p:ext uri="{BB962C8B-B14F-4D97-AF65-F5344CB8AC3E}">
        <p14:creationId xmlns:p14="http://schemas.microsoft.com/office/powerpoint/2010/main" val="302547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5599 0.00023 L -2.08333E-7 4.07407E-6 " pathEditMode="relative" rAng="0" ptsTypes="AA">
                                      <p:cBhvr>
                                        <p:cTn id="6" dur="2000" fill="hold"/>
                                        <p:tgtEl>
                                          <p:spTgt spid="2"/>
                                        </p:tgtEl>
                                        <p:attrNameLst>
                                          <p:attrName>ppt_x</p:attrName>
                                          <p:attrName>ppt_y</p:attrName>
                                        </p:attrNameLst>
                                      </p:cBhvr>
                                      <p:rCtr x="22799" y="-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TYPOGRAPHIE</a:t>
            </a:r>
            <a:endParaRPr lang="fr-FR" sz="2400" dirty="0"/>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2" y="2802201"/>
            <a:ext cx="5560058" cy="37429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fr-FR" dirty="0"/>
          </a:p>
        </p:txBody>
      </p:sp>
      <p:sp>
        <p:nvSpPr>
          <p:cNvPr id="8" name="Espace réservé du contenu 11">
            <a:extLst>
              <a:ext uri="{FF2B5EF4-FFF2-40B4-BE49-F238E27FC236}">
                <a16:creationId xmlns:a16="http://schemas.microsoft.com/office/drawing/2014/main" id="{621B7EE2-8E7E-48F5-BAE4-B5D1508C38E3}"/>
              </a:ext>
            </a:extLst>
          </p:cNvPr>
          <p:cNvSpPr txBox="1">
            <a:spLocks/>
          </p:cNvSpPr>
          <p:nvPr/>
        </p:nvSpPr>
        <p:spPr>
          <a:xfrm>
            <a:off x="2873828" y="2558238"/>
            <a:ext cx="8085909" cy="39869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Un usage adapté du type d’écriture joue un rôle important pour le </a:t>
            </a:r>
            <a:r>
              <a:rPr lang="fr-FR" i="1" dirty="0"/>
              <a:t>responsive Web design.</a:t>
            </a:r>
            <a:endParaRPr lang="fr-FR" dirty="0"/>
          </a:p>
          <a:p>
            <a:pPr marL="0" indent="0">
              <a:buNone/>
            </a:pPr>
            <a:endParaRPr lang="fr-FR" dirty="0"/>
          </a:p>
          <a:p>
            <a:pPr marL="0" indent="0">
              <a:buNone/>
            </a:pPr>
            <a:r>
              <a:rPr lang="fr-FR" dirty="0"/>
              <a:t>Le type d’écriture a en effet une forte influence dans la perception que se font les utilisateurs d’un site Web.</a:t>
            </a:r>
          </a:p>
          <a:p>
            <a:pPr marL="0" indent="0">
              <a:buNone/>
            </a:pPr>
            <a:r>
              <a:rPr lang="fr-FR" dirty="0"/>
              <a:t> </a:t>
            </a:r>
          </a:p>
          <a:p>
            <a:pPr marL="0" indent="0">
              <a:buNone/>
            </a:pPr>
            <a:endParaRPr lang="fr-FR" dirty="0"/>
          </a:p>
        </p:txBody>
      </p:sp>
    </p:spTree>
    <p:extLst>
      <p:ext uri="{BB962C8B-B14F-4D97-AF65-F5344CB8AC3E}">
        <p14:creationId xmlns:p14="http://schemas.microsoft.com/office/powerpoint/2010/main" val="171515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5599 0.00023 L -2.08333E-7 4.07407E-6 " pathEditMode="relative" rAng="0" ptsTypes="AA">
                                      <p:cBhvr>
                                        <p:cTn id="6" dur="2000" fill="hold"/>
                                        <p:tgtEl>
                                          <p:spTgt spid="2"/>
                                        </p:tgtEl>
                                        <p:attrNameLst>
                                          <p:attrName>ppt_x</p:attrName>
                                          <p:attrName>ppt_y</p:attrName>
                                        </p:attrNameLst>
                                      </p:cBhvr>
                                      <p:rCtr x="22799" y="-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TYPOGRAPHIE</a:t>
            </a:r>
            <a:endParaRPr lang="fr-FR" sz="2400" dirty="0"/>
          </a:p>
        </p:txBody>
      </p:sp>
      <p:sp>
        <p:nvSpPr>
          <p:cNvPr id="5" name="Espace réservé du contenu 11">
            <a:extLst>
              <a:ext uri="{FF2B5EF4-FFF2-40B4-BE49-F238E27FC236}">
                <a16:creationId xmlns:a16="http://schemas.microsoft.com/office/drawing/2014/main" id="{821785C0-95A2-4F0F-9FE6-5724550E9E21}"/>
              </a:ext>
            </a:extLst>
          </p:cNvPr>
          <p:cNvSpPr txBox="1">
            <a:spLocks/>
          </p:cNvSpPr>
          <p:nvPr/>
        </p:nvSpPr>
        <p:spPr>
          <a:xfrm>
            <a:off x="680321" y="2349232"/>
            <a:ext cx="10867245" cy="39869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Le terme </a:t>
            </a:r>
            <a:r>
              <a:rPr lang="fr-FR" b="1" dirty="0">
                <a:solidFill>
                  <a:srgbClr val="FFC000"/>
                </a:solidFill>
              </a:rPr>
              <a:t>typographie</a:t>
            </a:r>
            <a:r>
              <a:rPr lang="fr-FR" dirty="0"/>
              <a:t> découle du mot « typographe », qui désignait le métier d’imprimeur. </a:t>
            </a:r>
          </a:p>
          <a:p>
            <a:pPr marL="0" indent="0">
              <a:buNone/>
            </a:pPr>
            <a:r>
              <a:rPr lang="fr-FR" dirty="0"/>
              <a:t> </a:t>
            </a:r>
          </a:p>
          <a:p>
            <a:pPr marL="0" indent="0">
              <a:buNone/>
            </a:pPr>
            <a:r>
              <a:rPr lang="fr-FR" dirty="0">
                <a:solidFill>
                  <a:srgbClr val="FFC000"/>
                </a:solidFill>
              </a:rPr>
              <a:t>La microtypographie </a:t>
            </a:r>
            <a:r>
              <a:rPr lang="fr-FR" dirty="0"/>
              <a:t>: l’arrangement de la police, l’espacement et le style des caractères, des signes et des symboles</a:t>
            </a:r>
          </a:p>
          <a:p>
            <a:pPr marL="0" indent="0">
              <a:buNone/>
            </a:pPr>
            <a:endParaRPr lang="fr-FR" dirty="0"/>
          </a:p>
          <a:p>
            <a:pPr marL="0" indent="0">
              <a:buNone/>
            </a:pPr>
            <a:r>
              <a:rPr lang="fr-FR" dirty="0">
                <a:solidFill>
                  <a:srgbClr val="FFC000"/>
                </a:solidFill>
              </a:rPr>
              <a:t>La </a:t>
            </a:r>
            <a:r>
              <a:rPr lang="fr-FR" b="1" dirty="0">
                <a:solidFill>
                  <a:srgbClr val="FFC000"/>
                </a:solidFill>
              </a:rPr>
              <a:t>macrotypographie</a:t>
            </a:r>
            <a:r>
              <a:rPr lang="fr-FR" dirty="0">
                <a:solidFill>
                  <a:srgbClr val="FFC000"/>
                </a:solidFill>
              </a:rPr>
              <a:t> </a:t>
            </a:r>
            <a:r>
              <a:rPr lang="fr-FR" dirty="0"/>
              <a:t>: les caractéristiques de l’organisation d’une page de texte, qu’elle soit imprimée ou bien digitale </a:t>
            </a:r>
          </a:p>
        </p:txBody>
      </p:sp>
    </p:spTree>
    <p:extLst>
      <p:ext uri="{BB962C8B-B14F-4D97-AF65-F5344CB8AC3E}">
        <p14:creationId xmlns:p14="http://schemas.microsoft.com/office/powerpoint/2010/main" val="277826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5599 0.00023 L -2.08333E-7 4.07407E-6 " pathEditMode="relative" rAng="0" ptsTypes="AA">
                                      <p:cBhvr>
                                        <p:cTn id="6" dur="2000" fill="hold"/>
                                        <p:tgtEl>
                                          <p:spTgt spid="2"/>
                                        </p:tgtEl>
                                        <p:attrNameLst>
                                          <p:attrName>ppt_x</p:attrName>
                                          <p:attrName>ppt_y</p:attrName>
                                        </p:attrNameLst>
                                      </p:cBhvr>
                                      <p:rCtr x="22799" y="-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TYPOGRAPHIE</a:t>
            </a:r>
            <a:endParaRPr lang="fr-FR" sz="2400" dirty="0"/>
          </a:p>
        </p:txBody>
      </p:sp>
      <p:sp>
        <p:nvSpPr>
          <p:cNvPr id="5" name="Espace réservé du contenu 11">
            <a:extLst>
              <a:ext uri="{FF2B5EF4-FFF2-40B4-BE49-F238E27FC236}">
                <a16:creationId xmlns:a16="http://schemas.microsoft.com/office/drawing/2014/main" id="{821785C0-95A2-4F0F-9FE6-5724550E9E21}"/>
              </a:ext>
            </a:extLst>
          </p:cNvPr>
          <p:cNvSpPr txBox="1">
            <a:spLocks/>
          </p:cNvSpPr>
          <p:nvPr/>
        </p:nvSpPr>
        <p:spPr>
          <a:xfrm>
            <a:off x="680321" y="2349232"/>
            <a:ext cx="10867245" cy="39869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Police : désigne une font numérique</a:t>
            </a:r>
          </a:p>
          <a:p>
            <a:pPr marL="0" indent="0">
              <a:buNone/>
            </a:pPr>
            <a:r>
              <a:rPr lang="fr-FR" dirty="0"/>
              <a:t>Le graphisme d’une écriture au sein d’un document textuel digital ou d’un texte sur le Web est appelé </a:t>
            </a:r>
            <a:r>
              <a:rPr lang="fr-FR" b="1" dirty="0">
                <a:solidFill>
                  <a:srgbClr val="FFC000"/>
                </a:solidFill>
              </a:rPr>
              <a:t>typographie Web</a:t>
            </a:r>
            <a:endParaRPr lang="fr-FR" dirty="0">
              <a:solidFill>
                <a:srgbClr val="FFC000"/>
              </a:solidFill>
            </a:endParaRPr>
          </a:p>
          <a:p>
            <a:pPr marL="0" indent="0">
              <a:buNone/>
            </a:pPr>
            <a:r>
              <a:rPr lang="fr-FR" dirty="0"/>
              <a:t>Lisibilité dépendra tant de la typographie elle-même que de la </a:t>
            </a:r>
            <a:r>
              <a:rPr lang="fr-FR" b="1" dirty="0"/>
              <a:t>taille</a:t>
            </a:r>
            <a:r>
              <a:rPr lang="fr-FR" dirty="0"/>
              <a:t> de la </a:t>
            </a:r>
            <a:r>
              <a:rPr lang="fr-FR" b="1" dirty="0"/>
              <a:t>police</a:t>
            </a:r>
            <a:r>
              <a:rPr lang="fr-FR" dirty="0"/>
              <a:t>, de la </a:t>
            </a:r>
            <a:r>
              <a:rPr lang="fr-FR" b="1" dirty="0"/>
              <a:t>longueur</a:t>
            </a:r>
            <a:r>
              <a:rPr lang="fr-FR" dirty="0"/>
              <a:t> ou de </a:t>
            </a:r>
            <a:r>
              <a:rPr lang="fr-FR" b="1" dirty="0"/>
              <a:t>l’espacement</a:t>
            </a:r>
            <a:r>
              <a:rPr lang="fr-FR" dirty="0"/>
              <a:t> des lignes (interlignes).</a:t>
            </a:r>
          </a:p>
          <a:p>
            <a:pPr marL="0" indent="0">
              <a:buNone/>
            </a:pPr>
            <a:endParaRPr lang="fr-FR" dirty="0"/>
          </a:p>
        </p:txBody>
      </p:sp>
    </p:spTree>
    <p:extLst>
      <p:ext uri="{BB962C8B-B14F-4D97-AF65-F5344CB8AC3E}">
        <p14:creationId xmlns:p14="http://schemas.microsoft.com/office/powerpoint/2010/main" val="34667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5599 0.00023 L -2.08333E-7 4.07407E-6 " pathEditMode="relative" rAng="0" ptsTypes="AA">
                                      <p:cBhvr>
                                        <p:cTn id="6" dur="2000" fill="hold"/>
                                        <p:tgtEl>
                                          <p:spTgt spid="2"/>
                                        </p:tgtEl>
                                        <p:attrNameLst>
                                          <p:attrName>ppt_x</p:attrName>
                                          <p:attrName>ppt_y</p:attrName>
                                        </p:attrNameLst>
                                      </p:cBhvr>
                                      <p:rCtr x="22799" y="-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TYPOGRAPHIE</a:t>
            </a:r>
            <a:endParaRPr lang="fr-FR" sz="2400" dirty="0"/>
          </a:p>
        </p:txBody>
      </p:sp>
      <p:sp>
        <p:nvSpPr>
          <p:cNvPr id="5" name="Espace réservé du contenu 11">
            <a:extLst>
              <a:ext uri="{FF2B5EF4-FFF2-40B4-BE49-F238E27FC236}">
                <a16:creationId xmlns:a16="http://schemas.microsoft.com/office/drawing/2014/main" id="{821785C0-95A2-4F0F-9FE6-5724550E9E21}"/>
              </a:ext>
            </a:extLst>
          </p:cNvPr>
          <p:cNvSpPr txBox="1">
            <a:spLocks/>
          </p:cNvSpPr>
          <p:nvPr/>
        </p:nvSpPr>
        <p:spPr>
          <a:xfrm>
            <a:off x="680321" y="2349232"/>
            <a:ext cx="10863979" cy="39869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solidFill>
                  <a:srgbClr val="FFC000"/>
                </a:solidFill>
              </a:rPr>
              <a:t>Le responsive Web design</a:t>
            </a:r>
            <a:r>
              <a:rPr lang="fr-FR" dirty="0"/>
              <a:t> représente de nouveaux défis pour ces écritures digitales. </a:t>
            </a:r>
          </a:p>
          <a:p>
            <a:pPr marL="0" indent="0">
              <a:buNone/>
            </a:pPr>
            <a:endParaRPr lang="fr-FR" dirty="0"/>
          </a:p>
          <a:p>
            <a:pPr marL="0" indent="0">
              <a:buNone/>
            </a:pPr>
            <a:r>
              <a:rPr lang="fr-FR" dirty="0"/>
              <a:t>Une page Web adaptative aura donc un affichage différent selon le support utilisé.</a:t>
            </a:r>
          </a:p>
        </p:txBody>
      </p:sp>
    </p:spTree>
    <p:extLst>
      <p:ext uri="{BB962C8B-B14F-4D97-AF65-F5344CB8AC3E}">
        <p14:creationId xmlns:p14="http://schemas.microsoft.com/office/powerpoint/2010/main" val="336215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5599 0.00023 L -2.08333E-7 4.07407E-6 " pathEditMode="relative" rAng="0" ptsTypes="AA">
                                      <p:cBhvr>
                                        <p:cTn id="6" dur="2000" fill="hold"/>
                                        <p:tgtEl>
                                          <p:spTgt spid="2"/>
                                        </p:tgtEl>
                                        <p:attrNameLst>
                                          <p:attrName>ppt_x</p:attrName>
                                          <p:attrName>ppt_y</p:attrName>
                                        </p:attrNameLst>
                                      </p:cBhvr>
                                      <p:rCtr x="22799" y="-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TYPOGRAPHIE</a:t>
            </a:r>
            <a:endParaRPr lang="fr-FR" sz="2400" dirty="0"/>
          </a:p>
        </p:txBody>
      </p:sp>
      <p:sp>
        <p:nvSpPr>
          <p:cNvPr id="5" name="Espace réservé du contenu 11">
            <a:extLst>
              <a:ext uri="{FF2B5EF4-FFF2-40B4-BE49-F238E27FC236}">
                <a16:creationId xmlns:a16="http://schemas.microsoft.com/office/drawing/2014/main" id="{821785C0-95A2-4F0F-9FE6-5724550E9E21}"/>
              </a:ext>
            </a:extLst>
          </p:cNvPr>
          <p:cNvSpPr txBox="1">
            <a:spLocks/>
          </p:cNvSpPr>
          <p:nvPr/>
        </p:nvSpPr>
        <p:spPr>
          <a:xfrm>
            <a:off x="680321" y="2349232"/>
            <a:ext cx="10863979" cy="39869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La </a:t>
            </a:r>
            <a:r>
              <a:rPr lang="fr-FR" b="1" dirty="0"/>
              <a:t>taille de la police</a:t>
            </a:r>
            <a:r>
              <a:rPr lang="fr-FR" dirty="0"/>
              <a:t> ne doit pas seulement s’adapter à l’écran, mais aussi à la </a:t>
            </a:r>
            <a:r>
              <a:rPr lang="fr-FR" b="1" dirty="0"/>
              <a:t>distance moyenne</a:t>
            </a:r>
            <a:r>
              <a:rPr lang="fr-FR" dirty="0"/>
              <a:t> que l’on a par rapport à l’écran pour lire le contenu.</a:t>
            </a:r>
          </a:p>
          <a:p>
            <a:pPr marL="0" indent="0">
              <a:buNone/>
            </a:pPr>
            <a:endParaRPr lang="fr-FR" dirty="0"/>
          </a:p>
          <a:p>
            <a:pPr marL="0" indent="0">
              <a:buNone/>
            </a:pPr>
            <a:r>
              <a:rPr lang="fr-FR" dirty="0"/>
              <a:t>La </a:t>
            </a:r>
            <a:r>
              <a:rPr lang="fr-FR" b="1" dirty="0"/>
              <a:t>taille de l’écriture </a:t>
            </a:r>
            <a:r>
              <a:rPr lang="fr-FR" dirty="0"/>
              <a:t>dépend de la </a:t>
            </a:r>
            <a:r>
              <a:rPr lang="fr-FR" b="1" dirty="0"/>
              <a:t>résolution de l’écran</a:t>
            </a:r>
            <a:r>
              <a:rPr lang="fr-FR" dirty="0"/>
              <a:t>.</a:t>
            </a:r>
          </a:p>
          <a:p>
            <a:pPr marL="0" indent="0">
              <a:buNone/>
            </a:pPr>
            <a:endParaRPr lang="fr-FR" dirty="0"/>
          </a:p>
          <a:p>
            <a:pPr marL="0" lvl="0" indent="0">
              <a:buNone/>
            </a:pPr>
            <a:r>
              <a:rPr lang="fr-FR" dirty="0"/>
              <a:t>L’interligne doit être adapté à l’écran. </a:t>
            </a:r>
          </a:p>
          <a:p>
            <a:pPr marL="0" lvl="0" indent="0">
              <a:buNone/>
            </a:pPr>
            <a:r>
              <a:rPr lang="fr-FR" dirty="0"/>
              <a:t> </a:t>
            </a:r>
          </a:p>
          <a:p>
            <a:pPr marL="0" lvl="0" indent="0">
              <a:buNone/>
            </a:pPr>
            <a:r>
              <a:rPr lang="fr-FR" dirty="0"/>
              <a:t>La mise en page doit contenir </a:t>
            </a:r>
            <a:r>
              <a:rPr lang="fr-FR" b="1" dirty="0"/>
              <a:t>un espace libre suffisant pour la typographie </a:t>
            </a:r>
            <a:r>
              <a:rPr lang="fr-FR" dirty="0"/>
              <a:t>(surfaces blanches de l’arrière-plan). </a:t>
            </a:r>
          </a:p>
        </p:txBody>
      </p:sp>
    </p:spTree>
    <p:extLst>
      <p:ext uri="{BB962C8B-B14F-4D97-AF65-F5344CB8AC3E}">
        <p14:creationId xmlns:p14="http://schemas.microsoft.com/office/powerpoint/2010/main" val="281621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5599 0.00023 L -2.08333E-7 4.07407E-6 " pathEditMode="relative" rAng="0" ptsTypes="AA">
                                      <p:cBhvr>
                                        <p:cTn id="6" dur="2000" fill="hold"/>
                                        <p:tgtEl>
                                          <p:spTgt spid="2"/>
                                        </p:tgtEl>
                                        <p:attrNameLst>
                                          <p:attrName>ppt_x</p:attrName>
                                          <p:attrName>ppt_y</p:attrName>
                                        </p:attrNameLst>
                                      </p:cBhvr>
                                      <p:rCtr x="22799" y="-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TYPOGRAPHIE</a:t>
            </a:r>
            <a:endParaRPr lang="fr-FR" sz="2400" dirty="0"/>
          </a:p>
        </p:txBody>
      </p:sp>
      <p:sp>
        <p:nvSpPr>
          <p:cNvPr id="5" name="Espace réservé du contenu 11">
            <a:extLst>
              <a:ext uri="{FF2B5EF4-FFF2-40B4-BE49-F238E27FC236}">
                <a16:creationId xmlns:a16="http://schemas.microsoft.com/office/drawing/2014/main" id="{821785C0-95A2-4F0F-9FE6-5724550E9E21}"/>
              </a:ext>
            </a:extLst>
          </p:cNvPr>
          <p:cNvSpPr txBox="1">
            <a:spLocks/>
          </p:cNvSpPr>
          <p:nvPr/>
        </p:nvSpPr>
        <p:spPr>
          <a:xfrm>
            <a:off x="896221" y="2298432"/>
            <a:ext cx="10736979" cy="39869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Les couleurs de police utilisées sur les plus petits écrans devraient être plus vives que celles sur ordinateur de bureau et un contraste plus fort est également préférable.</a:t>
            </a:r>
          </a:p>
          <a:p>
            <a:pPr marL="0" indent="0">
              <a:buNone/>
            </a:pPr>
            <a:endParaRPr lang="fr-FR" dirty="0"/>
          </a:p>
          <a:p>
            <a:pPr marL="0" indent="0">
              <a:buNone/>
            </a:pPr>
            <a:r>
              <a:rPr lang="fr-FR" dirty="0"/>
              <a:t>L’écriture utilisée doit néanmoins être lisible aussi bien dans un lieu obscur que dans un lieu très éclairé.</a:t>
            </a:r>
          </a:p>
          <a:p>
            <a:pPr marL="0" indent="0">
              <a:buNone/>
            </a:pPr>
            <a:r>
              <a:rPr lang="fr-FR" dirty="0"/>
              <a:t> </a:t>
            </a:r>
          </a:p>
        </p:txBody>
      </p:sp>
    </p:spTree>
    <p:extLst>
      <p:ext uri="{BB962C8B-B14F-4D97-AF65-F5344CB8AC3E}">
        <p14:creationId xmlns:p14="http://schemas.microsoft.com/office/powerpoint/2010/main" val="308885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5599 0.00023 L -2.08333E-7 4.07407E-6 " pathEditMode="relative" rAng="0" ptsTypes="AA">
                                      <p:cBhvr>
                                        <p:cTn id="6" dur="2000" fill="hold"/>
                                        <p:tgtEl>
                                          <p:spTgt spid="2"/>
                                        </p:tgtEl>
                                        <p:attrNameLst>
                                          <p:attrName>ppt_x</p:attrName>
                                          <p:attrName>ppt_y</p:attrName>
                                        </p:attrNameLst>
                                      </p:cBhvr>
                                      <p:rCtr x="22799" y="-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TYPOGRAPHIE</a:t>
            </a:r>
            <a:endParaRPr lang="fr-FR" sz="2400" dirty="0"/>
          </a:p>
        </p:txBody>
      </p:sp>
      <p:sp>
        <p:nvSpPr>
          <p:cNvPr id="5" name="Espace réservé du contenu 11">
            <a:extLst>
              <a:ext uri="{FF2B5EF4-FFF2-40B4-BE49-F238E27FC236}">
                <a16:creationId xmlns:a16="http://schemas.microsoft.com/office/drawing/2014/main" id="{821785C0-95A2-4F0F-9FE6-5724550E9E21}"/>
              </a:ext>
            </a:extLst>
          </p:cNvPr>
          <p:cNvSpPr txBox="1">
            <a:spLocks/>
          </p:cNvSpPr>
          <p:nvPr/>
        </p:nvSpPr>
        <p:spPr>
          <a:xfrm>
            <a:off x="896221" y="2298432"/>
            <a:ext cx="10736979" cy="39869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 </a:t>
            </a:r>
          </a:p>
        </p:txBody>
      </p:sp>
      <p:sp>
        <p:nvSpPr>
          <p:cNvPr id="7" name="ZoneTexte 6">
            <a:extLst>
              <a:ext uri="{FF2B5EF4-FFF2-40B4-BE49-F238E27FC236}">
                <a16:creationId xmlns:a16="http://schemas.microsoft.com/office/drawing/2014/main" id="{A30D7FF7-2961-4E69-BEC1-AF165CB38208}"/>
              </a:ext>
            </a:extLst>
          </p:cNvPr>
          <p:cNvSpPr txBox="1"/>
          <p:nvPr/>
        </p:nvSpPr>
        <p:spPr>
          <a:xfrm>
            <a:off x="1457779" y="2844532"/>
            <a:ext cx="9613861" cy="4349524"/>
          </a:xfrm>
          <a:prstGeom prst="rect">
            <a:avLst/>
          </a:prstGeom>
          <a:noFill/>
        </p:spPr>
        <p:txBody>
          <a:bodyPr wrap="square">
            <a:spAutoFit/>
          </a:bodyPr>
          <a:lstStyle/>
          <a:p>
            <a:pPr lvl="0">
              <a:lnSpc>
                <a:spcPct val="107000"/>
              </a:lnSpc>
              <a:spcAft>
                <a:spcPts val="800"/>
              </a:spcAft>
              <a:buSzPts val="1000"/>
              <a:tabLst>
                <a:tab pos="457200" algn="l"/>
              </a:tabLst>
            </a:pPr>
            <a:r>
              <a:rPr lang="fr-FR" sz="2400" dirty="0">
                <a:effectLst/>
                <a:latin typeface="Arial" panose="020B0604020202020204" pitchFamily="34" charset="0"/>
                <a:ea typeface="Times New Roman" panose="02020603050405020304" pitchFamily="18" charset="0"/>
              </a:rPr>
              <a:t>On recourt aux polices vectorielles, elles sont librement modulables</a:t>
            </a:r>
          </a:p>
          <a:p>
            <a:pPr lvl="0">
              <a:lnSpc>
                <a:spcPct val="107000"/>
              </a:lnSpc>
              <a:spcAft>
                <a:spcPts val="800"/>
              </a:spcAft>
              <a:buSzPts val="1000"/>
              <a:tabLst>
                <a:tab pos="457200" algn="l"/>
              </a:tabLst>
            </a:pPr>
            <a:endParaRPr lang="fr-FR" sz="2400" dirty="0">
              <a:latin typeface="Arial" panose="020B0604020202020204" pitchFamily="34" charset="0"/>
              <a:ea typeface="Times New Roman" panose="02020603050405020304" pitchFamily="18" charset="0"/>
            </a:endParaRPr>
          </a:p>
          <a:p>
            <a:pPr lvl="0">
              <a:lnSpc>
                <a:spcPct val="107000"/>
              </a:lnSpc>
              <a:spcAft>
                <a:spcPts val="800"/>
              </a:spcAft>
              <a:buSzPts val="1000"/>
              <a:tabLst>
                <a:tab pos="457200" algn="l"/>
              </a:tabLst>
            </a:pPr>
            <a:r>
              <a:rPr lang="fr-FR" sz="2400" dirty="0">
                <a:effectLst/>
                <a:latin typeface="Arial" panose="020B0604020202020204" pitchFamily="34" charset="0"/>
                <a:ea typeface="Times New Roman" panose="02020603050405020304" pitchFamily="18" charset="0"/>
              </a:rPr>
              <a:t>A l’aide de polices vectorielles, vous pouvez garantir la lisibilité d’une police en toutes circonstances </a:t>
            </a:r>
          </a:p>
          <a:p>
            <a:pPr lvl="0">
              <a:lnSpc>
                <a:spcPct val="107000"/>
              </a:lnSpc>
              <a:spcAft>
                <a:spcPts val="800"/>
              </a:spcAft>
              <a:buSzPts val="1000"/>
              <a:tabLst>
                <a:tab pos="457200" algn="l"/>
              </a:tabLst>
            </a:pPr>
            <a:endParaRPr lang="fr-FR" sz="2400" dirty="0">
              <a:latin typeface="Arial" panose="020B0604020202020204" pitchFamily="34" charset="0"/>
              <a:ea typeface="Times New Roman" panose="02020603050405020304" pitchFamily="18" charset="0"/>
            </a:endParaRPr>
          </a:p>
          <a:p>
            <a:pPr>
              <a:lnSpc>
                <a:spcPct val="107000"/>
              </a:lnSpc>
              <a:spcAft>
                <a:spcPts val="800"/>
              </a:spcAft>
              <a:buSzPts val="1000"/>
              <a:tabLst>
                <a:tab pos="457200" algn="l"/>
              </a:tabLst>
            </a:pPr>
            <a:r>
              <a:rPr lang="fr-FR" sz="2400" dirty="0">
                <a:effectLst/>
                <a:latin typeface="Arial" panose="020B0604020202020204" pitchFamily="34" charset="0"/>
                <a:ea typeface="Times New Roman" panose="02020603050405020304" pitchFamily="18" charset="0"/>
              </a:rPr>
              <a:t>vous pouvez intégrer celle de votre choix via CSS sur votre site Web.</a:t>
            </a:r>
            <a:endParaRPr lang="fr-FR" sz="2400" dirty="0">
              <a:effectLst/>
              <a:latin typeface="Times New Roman" panose="02020603050405020304" pitchFamily="18" charset="0"/>
              <a:ea typeface="Times New Roman" panose="02020603050405020304" pitchFamily="18" charset="0"/>
            </a:endParaRPr>
          </a:p>
          <a:p>
            <a:pPr lvl="0">
              <a:lnSpc>
                <a:spcPct val="107000"/>
              </a:lnSpc>
              <a:spcAft>
                <a:spcPts val="800"/>
              </a:spcAft>
              <a:buSzPts val="1000"/>
              <a:tabLst>
                <a:tab pos="457200" algn="l"/>
              </a:tabLst>
            </a:pPr>
            <a:endParaRPr lang="fr-FR" sz="2400" dirty="0">
              <a:effectLst/>
              <a:latin typeface="Arial" panose="020B0604020202020204" pitchFamily="34" charset="0"/>
              <a:ea typeface="Times New Roman" panose="02020603050405020304" pitchFamily="18" charset="0"/>
            </a:endParaRPr>
          </a:p>
          <a:p>
            <a:pPr lvl="0">
              <a:lnSpc>
                <a:spcPct val="107000"/>
              </a:lnSpc>
              <a:spcAft>
                <a:spcPts val="800"/>
              </a:spcAft>
              <a:buSzPts val="1000"/>
              <a:tabLst>
                <a:tab pos="457200" algn="l"/>
              </a:tabLst>
            </a:pPr>
            <a:endParaRPr lang="fr-FR" sz="2400" dirty="0">
              <a:latin typeface="Arial" panose="020B060402020202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871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5599 0.00023 L -2.08333E-7 4.07407E-6 " pathEditMode="relative" rAng="0" ptsTypes="AA">
                                      <p:cBhvr>
                                        <p:cTn id="6" dur="2000" fill="hold"/>
                                        <p:tgtEl>
                                          <p:spTgt spid="2"/>
                                        </p:tgtEl>
                                        <p:attrNameLst>
                                          <p:attrName>ppt_x</p:attrName>
                                          <p:attrName>ppt_y</p:attrName>
                                        </p:attrNameLst>
                                      </p:cBhvr>
                                      <p:rCtr x="22799" y="-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TYPOGRAPHIE</a:t>
            </a:r>
            <a:endParaRPr lang="fr-FR" sz="2400" dirty="0"/>
          </a:p>
        </p:txBody>
      </p:sp>
      <p:sp>
        <p:nvSpPr>
          <p:cNvPr id="5" name="Espace réservé du contenu 11">
            <a:extLst>
              <a:ext uri="{FF2B5EF4-FFF2-40B4-BE49-F238E27FC236}">
                <a16:creationId xmlns:a16="http://schemas.microsoft.com/office/drawing/2014/main" id="{821785C0-95A2-4F0F-9FE6-5724550E9E21}"/>
              </a:ext>
            </a:extLst>
          </p:cNvPr>
          <p:cNvSpPr txBox="1">
            <a:spLocks/>
          </p:cNvSpPr>
          <p:nvPr/>
        </p:nvSpPr>
        <p:spPr>
          <a:xfrm>
            <a:off x="896221" y="2298432"/>
            <a:ext cx="10736979" cy="39869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 </a:t>
            </a:r>
          </a:p>
        </p:txBody>
      </p:sp>
      <p:sp>
        <p:nvSpPr>
          <p:cNvPr id="7" name="ZoneTexte 6">
            <a:extLst>
              <a:ext uri="{FF2B5EF4-FFF2-40B4-BE49-F238E27FC236}">
                <a16:creationId xmlns:a16="http://schemas.microsoft.com/office/drawing/2014/main" id="{A30D7FF7-2961-4E69-BEC1-AF165CB38208}"/>
              </a:ext>
            </a:extLst>
          </p:cNvPr>
          <p:cNvSpPr txBox="1"/>
          <p:nvPr/>
        </p:nvSpPr>
        <p:spPr>
          <a:xfrm>
            <a:off x="1457779" y="2844532"/>
            <a:ext cx="9613861" cy="3749168"/>
          </a:xfrm>
          <a:prstGeom prst="rect">
            <a:avLst/>
          </a:prstGeom>
          <a:noFill/>
        </p:spPr>
        <p:txBody>
          <a:bodyPr wrap="square">
            <a:spAutoFit/>
          </a:bodyPr>
          <a:lstStyle/>
          <a:p>
            <a:pPr lvl="0">
              <a:lnSpc>
                <a:spcPct val="107000"/>
              </a:lnSpc>
              <a:spcAft>
                <a:spcPts val="800"/>
              </a:spcAft>
              <a:buSzPts val="1000"/>
              <a:tabLst>
                <a:tab pos="457200" algn="l"/>
              </a:tabLst>
            </a:pPr>
            <a:r>
              <a:rPr lang="fr-FR" sz="2400" dirty="0"/>
              <a:t>Pour que chaque texte s’affiche de manière optimale sur des écrans de tailles différentes, vous aurez besoin d’une </a:t>
            </a:r>
            <a:r>
              <a:rPr lang="fr-FR" sz="2400" b="1" dirty="0">
                <a:solidFill>
                  <a:schemeClr val="accent1">
                    <a:lumMod val="60000"/>
                    <a:lumOff val="40000"/>
                  </a:schemeClr>
                </a:solidFill>
              </a:rPr>
              <a:t>police de caractères adaptative basée sur une grille fluide.</a:t>
            </a:r>
          </a:p>
          <a:p>
            <a:pPr lvl="0">
              <a:lnSpc>
                <a:spcPct val="107000"/>
              </a:lnSpc>
              <a:spcAft>
                <a:spcPts val="800"/>
              </a:spcAft>
              <a:buSzPts val="1000"/>
              <a:tabLst>
                <a:tab pos="457200" algn="l"/>
              </a:tabLst>
            </a:pPr>
            <a:endParaRPr lang="fr-FR" sz="2400" b="1" dirty="0">
              <a:solidFill>
                <a:schemeClr val="accent1">
                  <a:lumMod val="60000"/>
                  <a:lumOff val="40000"/>
                </a:schemeClr>
              </a:solidFill>
              <a:effectLst/>
              <a:latin typeface="Arial" panose="020B0604020202020204" pitchFamily="34" charset="0"/>
              <a:ea typeface="Times New Roman" panose="02020603050405020304" pitchFamily="18" charset="0"/>
            </a:endParaRPr>
          </a:p>
          <a:p>
            <a:pPr lvl="0" algn="ctr">
              <a:lnSpc>
                <a:spcPct val="107000"/>
              </a:lnSpc>
              <a:spcAft>
                <a:spcPts val="800"/>
              </a:spcAft>
              <a:buSzPts val="1000"/>
              <a:tabLst>
                <a:tab pos="457200" algn="l"/>
              </a:tabLst>
            </a:pPr>
            <a:r>
              <a:rPr lang="fr-FR" sz="2400" u="sng" dirty="0">
                <a:hlinkClick r:id="rId3" tooltip="Google Fonts"/>
              </a:rPr>
              <a:t>Google Fonts</a:t>
            </a:r>
            <a:r>
              <a:rPr lang="fr-FR" sz="2400" dirty="0"/>
              <a:t> </a:t>
            </a:r>
          </a:p>
          <a:p>
            <a:pPr lvl="0" algn="ctr">
              <a:lnSpc>
                <a:spcPct val="107000"/>
              </a:lnSpc>
              <a:spcAft>
                <a:spcPts val="800"/>
              </a:spcAft>
              <a:buSzPts val="1000"/>
              <a:tabLst>
                <a:tab pos="457200" algn="l"/>
              </a:tabLst>
            </a:pPr>
            <a:r>
              <a:rPr lang="fr-FR" sz="2400" u="sng" dirty="0">
                <a:hlinkClick r:id="rId4" tooltip="Font Squirrel"/>
              </a:rPr>
              <a:t>Font </a:t>
            </a:r>
            <a:r>
              <a:rPr lang="fr-FR" sz="2400" u="sng" dirty="0" err="1">
                <a:hlinkClick r:id="rId4" tooltip="Font Squirrel"/>
              </a:rPr>
              <a:t>Squirrel</a:t>
            </a:r>
            <a:endParaRPr lang="fr-FR" sz="2400" dirty="0">
              <a:solidFill>
                <a:schemeClr val="accent1">
                  <a:lumMod val="60000"/>
                  <a:lumOff val="40000"/>
                </a:schemeClr>
              </a:solidFill>
              <a:effectLst/>
              <a:latin typeface="Arial" panose="020B0604020202020204" pitchFamily="34" charset="0"/>
              <a:ea typeface="Times New Roman" panose="02020603050405020304" pitchFamily="18" charset="0"/>
            </a:endParaRPr>
          </a:p>
          <a:p>
            <a:pPr lvl="0">
              <a:lnSpc>
                <a:spcPct val="107000"/>
              </a:lnSpc>
              <a:spcAft>
                <a:spcPts val="800"/>
              </a:spcAft>
              <a:buSzPts val="1000"/>
              <a:tabLst>
                <a:tab pos="457200" algn="l"/>
              </a:tabLst>
            </a:pPr>
            <a:endParaRPr lang="fr-FR" sz="2400" dirty="0">
              <a:latin typeface="Arial" panose="020B060402020202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189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5599 0.00023 L -2.08333E-7 4.07407E-6 " pathEditMode="relative" rAng="0" ptsTypes="AA">
                                      <p:cBhvr>
                                        <p:cTn id="6" dur="2000" fill="hold"/>
                                        <p:tgtEl>
                                          <p:spTgt spid="2"/>
                                        </p:tgtEl>
                                        <p:attrNameLst>
                                          <p:attrName>ppt_x</p:attrName>
                                          <p:attrName>ppt_y</p:attrName>
                                        </p:attrNameLst>
                                      </p:cBhvr>
                                      <p:rCtr x="22799" y="-2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Quel est le but de cette journée ?</a:t>
            </a:r>
          </a:p>
        </p:txBody>
      </p:sp>
      <p:sp>
        <p:nvSpPr>
          <p:cNvPr id="3" name="Espace réservé du contenu 2">
            <a:extLst>
              <a:ext uri="{FF2B5EF4-FFF2-40B4-BE49-F238E27FC236}">
                <a16:creationId xmlns:a16="http://schemas.microsoft.com/office/drawing/2014/main" id="{E0B61DA0-0521-4E8D-8820-FB34579E8DB6}"/>
              </a:ext>
            </a:extLst>
          </p:cNvPr>
          <p:cNvSpPr>
            <a:spLocks noGrp="1"/>
          </p:cNvSpPr>
          <p:nvPr>
            <p:ph idx="1"/>
          </p:nvPr>
        </p:nvSpPr>
        <p:spPr>
          <a:xfrm>
            <a:off x="1123941" y="3522877"/>
            <a:ext cx="9613861" cy="1737187"/>
          </a:xfrm>
        </p:spPr>
        <p:txBody>
          <a:bodyPr>
            <a:normAutofit/>
          </a:bodyPr>
          <a:lstStyle/>
          <a:p>
            <a:pPr marL="0" indent="0">
              <a:buNone/>
            </a:pPr>
            <a:endParaRPr lang="fr-FR" sz="1400" dirty="0"/>
          </a:p>
          <a:p>
            <a:pPr marL="0" indent="0" algn="ctr">
              <a:buNone/>
            </a:pPr>
            <a:r>
              <a:rPr lang="fr-FR" sz="3200" dirty="0"/>
              <a:t>Vous donner les outils et la base nécessaire à votre </a:t>
            </a:r>
          </a:p>
          <a:p>
            <a:pPr marL="0" indent="0" algn="ctr">
              <a:buNone/>
            </a:pPr>
            <a:r>
              <a:rPr lang="fr-FR" sz="3200" dirty="0"/>
              <a:t>futur métier dans le WEB.</a:t>
            </a:r>
          </a:p>
          <a:p>
            <a:pPr marL="0" indent="0">
              <a:buNone/>
            </a:pPr>
            <a:endParaRPr lang="fr-FR" dirty="0"/>
          </a:p>
          <a:p>
            <a:pPr marL="0" indent="0">
              <a:buNone/>
            </a:pPr>
            <a:endParaRPr lang="fr-FR" dirty="0"/>
          </a:p>
          <a:p>
            <a:endParaRPr lang="fr-FR" dirty="0"/>
          </a:p>
        </p:txBody>
      </p:sp>
    </p:spTree>
    <p:extLst>
      <p:ext uri="{BB962C8B-B14F-4D97-AF65-F5344CB8AC3E}">
        <p14:creationId xmlns:p14="http://schemas.microsoft.com/office/powerpoint/2010/main" val="99751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63763 -0.01158 L -0.01823 -0.01158 " pathEditMode="relative" rAng="0" ptsTypes="AA">
                                      <p:cBhvr>
                                        <p:cTn id="6" dur="2000" fill="hold"/>
                                        <p:tgtEl>
                                          <p:spTgt spid="2"/>
                                        </p:tgtEl>
                                        <p:attrNameLst>
                                          <p:attrName>ppt_x</p:attrName>
                                          <p:attrName>ppt_y</p:attrName>
                                        </p:attrNameLst>
                                      </p:cBhvr>
                                      <p:rCtr x="30964" y="0"/>
                                    </p:animMotion>
                                  </p:childTnLst>
                                </p:cTn>
                              </p:par>
                            </p:childTnLst>
                          </p:cTn>
                        </p:par>
                        <p:par>
                          <p:cTn id="7" fill="hold">
                            <p:stCondLst>
                              <p:cond delay="2000"/>
                            </p:stCondLst>
                            <p:childTnLst>
                              <p:par>
                                <p:cTn id="8" presetID="42" presetClass="entr" presetSubtype="0" fill="hold"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anim calcmode="lin" valueType="num">
                                      <p:cBhvr>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3" fill="hold">
                            <p:stCondLst>
                              <p:cond delay="3000"/>
                            </p:stCondLst>
                            <p:childTnLst>
                              <p:par>
                                <p:cTn id="14" presetID="42"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anim calcmode="lin" valueType="num">
                                      <p:cBhvr>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2800" dirty="0"/>
              <a:t>Une bonne couleur pour son site ?!</a:t>
            </a:r>
          </a:p>
        </p:txBody>
      </p:sp>
      <p:sp>
        <p:nvSpPr>
          <p:cNvPr id="3" name="ZoneTexte 2">
            <a:extLst>
              <a:ext uri="{FF2B5EF4-FFF2-40B4-BE49-F238E27FC236}">
                <a16:creationId xmlns:a16="http://schemas.microsoft.com/office/drawing/2014/main" id="{45B0F165-DFB8-4A74-8396-46F8E6D932BC}"/>
              </a:ext>
            </a:extLst>
          </p:cNvPr>
          <p:cNvSpPr txBox="1"/>
          <p:nvPr/>
        </p:nvSpPr>
        <p:spPr>
          <a:xfrm>
            <a:off x="798897" y="3264753"/>
            <a:ext cx="4494998" cy="2585323"/>
          </a:xfrm>
          <a:prstGeom prst="rect">
            <a:avLst/>
          </a:prstGeom>
          <a:noFill/>
        </p:spPr>
        <p:txBody>
          <a:bodyPr wrap="square" rtlCol="0">
            <a:spAutoFit/>
          </a:bodyPr>
          <a:lstStyle/>
          <a:p>
            <a:pPr algn="ctr"/>
            <a:r>
              <a:rPr lang="fr-FR" sz="1800" i="1" dirty="0">
                <a:effectLst/>
                <a:latin typeface="Gilroy"/>
                <a:ea typeface="Times New Roman" panose="02020603050405020304" pitchFamily="18" charset="0"/>
              </a:rPr>
              <a:t>Pourquoi deux objets identiques aux couleurs différentes peuvent ne pas avoir le même prix ?</a:t>
            </a:r>
          </a:p>
          <a:p>
            <a:pPr algn="ctr"/>
            <a:endParaRPr lang="fr-FR" i="1" dirty="0">
              <a:latin typeface="Gilroy"/>
              <a:ea typeface="Times New Roman" panose="02020603050405020304" pitchFamily="18" charset="0"/>
            </a:endParaRPr>
          </a:p>
          <a:p>
            <a:pPr algn="ctr"/>
            <a:r>
              <a:rPr lang="fr-FR" sz="1800" dirty="0">
                <a:effectLst/>
                <a:latin typeface="Gilroy"/>
                <a:ea typeface="Times New Roman" panose="02020603050405020304" pitchFamily="18" charset="0"/>
              </a:rPr>
              <a:t>Parce que les </a:t>
            </a:r>
            <a:r>
              <a:rPr lang="fr-FR" sz="1800" b="1" dirty="0">
                <a:solidFill>
                  <a:srgbClr val="FFC000"/>
                </a:solidFill>
                <a:effectLst/>
                <a:latin typeface="Gilroy"/>
                <a:ea typeface="Times New Roman" panose="02020603050405020304" pitchFamily="18" charset="0"/>
              </a:rPr>
              <a:t>couleurs</a:t>
            </a:r>
            <a:r>
              <a:rPr lang="fr-FR" sz="1800" dirty="0">
                <a:effectLst/>
                <a:latin typeface="Gilroy"/>
                <a:ea typeface="Times New Roman" panose="02020603050405020304" pitchFamily="18" charset="0"/>
              </a:rPr>
              <a:t> ont une importance capitale en marketing.</a:t>
            </a:r>
            <a:endParaRPr lang="fr-FR" sz="1800" dirty="0">
              <a:effectLst/>
              <a:latin typeface="Times New Roman" panose="02020603050405020304" pitchFamily="18" charset="0"/>
              <a:ea typeface="Times New Roman" panose="02020603050405020304" pitchFamily="18" charset="0"/>
            </a:endParaRPr>
          </a:p>
          <a:p>
            <a:pPr algn="ctr"/>
            <a:endParaRPr lang="fr-FR" sz="1800" dirty="0">
              <a:effectLst/>
              <a:latin typeface="Times New Roman" panose="02020603050405020304" pitchFamily="18" charset="0"/>
              <a:ea typeface="Times New Roman" panose="02020603050405020304" pitchFamily="18" charset="0"/>
            </a:endParaRPr>
          </a:p>
          <a:p>
            <a:pPr algn="ctr"/>
            <a:r>
              <a:rPr lang="fr-FR" sz="1800" dirty="0">
                <a:effectLst/>
                <a:latin typeface="Gilroy"/>
                <a:ea typeface="Calibri" panose="020F0502020204030204" pitchFamily="34" charset="0"/>
                <a:cs typeface="Times New Roman" panose="02020603050405020304" pitchFamily="18" charset="0"/>
              </a:rPr>
              <a:t>Les couleurs d’un site web sont visibles avant les formes qui nécessitent interprétation </a:t>
            </a:r>
            <a:endParaRPr lang="fr-FR" dirty="0"/>
          </a:p>
        </p:txBody>
      </p:sp>
      <p:sp>
        <p:nvSpPr>
          <p:cNvPr id="4" name="ZoneTexte 3">
            <a:extLst>
              <a:ext uri="{FF2B5EF4-FFF2-40B4-BE49-F238E27FC236}">
                <a16:creationId xmlns:a16="http://schemas.microsoft.com/office/drawing/2014/main" id="{0DAED17E-2197-4D1D-84DA-6BA548515B64}"/>
              </a:ext>
            </a:extLst>
          </p:cNvPr>
          <p:cNvSpPr txBox="1"/>
          <p:nvPr/>
        </p:nvSpPr>
        <p:spPr>
          <a:xfrm>
            <a:off x="6462919" y="3256917"/>
            <a:ext cx="5267605" cy="3126497"/>
          </a:xfrm>
          <a:prstGeom prst="rect">
            <a:avLst/>
          </a:prstGeom>
          <a:noFill/>
        </p:spPr>
        <p:txBody>
          <a:bodyPr wrap="square" rtlCol="0" anchor="ctr">
            <a:spAutoFit/>
          </a:bodyPr>
          <a:lstStyle/>
          <a:p>
            <a:pPr algn="ctr">
              <a:spcBef>
                <a:spcPts val="1500"/>
              </a:spcBef>
              <a:spcAft>
                <a:spcPts val="1500"/>
              </a:spcAft>
            </a:pPr>
            <a:r>
              <a:rPr lang="fr-FR" sz="1800" dirty="0">
                <a:effectLst/>
                <a:latin typeface="Gilroy"/>
                <a:ea typeface="Times New Roman" panose="02020603050405020304" pitchFamily="18" charset="0"/>
              </a:rPr>
              <a:t>Elles transmettent un message implicite aux visiteurs de votre site web grâce à :</a:t>
            </a:r>
            <a:endParaRPr lang="fr-FR" sz="1800" dirty="0">
              <a:effectLst/>
              <a:latin typeface="Times New Roman" panose="02020603050405020304" pitchFamily="18" charset="0"/>
              <a:ea typeface="Times New Roman" panose="02020603050405020304" pitchFamily="18" charset="0"/>
            </a:endParaRPr>
          </a:p>
          <a:p>
            <a:pPr algn="ctr">
              <a:spcBef>
                <a:spcPts val="1500"/>
              </a:spcBef>
              <a:spcAft>
                <a:spcPts val="1500"/>
              </a:spcAft>
            </a:pPr>
            <a:r>
              <a:rPr lang="fr-FR" sz="1800" dirty="0">
                <a:effectLst/>
                <a:latin typeface="Gilroy"/>
                <a:ea typeface="Times New Roman" panose="02020603050405020304" pitchFamily="18" charset="0"/>
              </a:rPr>
              <a:t>leurs </a:t>
            </a:r>
            <a:r>
              <a:rPr lang="fr-FR" sz="1800" b="1" dirty="0">
                <a:solidFill>
                  <a:schemeClr val="accent1">
                    <a:lumMod val="60000"/>
                    <a:lumOff val="40000"/>
                  </a:schemeClr>
                </a:solidFill>
                <a:effectLst/>
                <a:latin typeface="Gilroy"/>
                <a:ea typeface="Times New Roman" panose="02020603050405020304" pitchFamily="18" charset="0"/>
              </a:rPr>
              <a:t>significations</a:t>
            </a:r>
            <a:endParaRPr lang="fr-FR" b="1" dirty="0">
              <a:solidFill>
                <a:schemeClr val="accent1">
                  <a:lumMod val="60000"/>
                  <a:lumOff val="40000"/>
                </a:schemeClr>
              </a:solidFill>
              <a:latin typeface="Times New Roman" panose="02020603050405020304" pitchFamily="18" charset="0"/>
              <a:ea typeface="Times New Roman" panose="02020603050405020304" pitchFamily="18" charset="0"/>
            </a:endParaRPr>
          </a:p>
          <a:p>
            <a:pPr algn="ctr">
              <a:spcBef>
                <a:spcPts val="1500"/>
              </a:spcBef>
              <a:spcAft>
                <a:spcPts val="1500"/>
              </a:spcAft>
            </a:pPr>
            <a:r>
              <a:rPr lang="fr-FR" sz="1800" dirty="0">
                <a:effectLst/>
                <a:latin typeface="Gilroy"/>
                <a:ea typeface="Times New Roman" panose="02020603050405020304" pitchFamily="18" charset="0"/>
              </a:rPr>
              <a:t>leurs </a:t>
            </a:r>
            <a:r>
              <a:rPr lang="fr-FR" sz="1800" b="1" dirty="0">
                <a:solidFill>
                  <a:schemeClr val="accent1">
                    <a:lumMod val="60000"/>
                    <a:lumOff val="40000"/>
                  </a:schemeClr>
                </a:solidFill>
                <a:effectLst/>
                <a:latin typeface="Gilroy"/>
                <a:ea typeface="Times New Roman" panose="02020603050405020304" pitchFamily="18" charset="0"/>
              </a:rPr>
              <a:t>connotations</a:t>
            </a:r>
            <a:endParaRPr lang="fr-FR" sz="1800"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algn="ctr">
              <a:spcBef>
                <a:spcPts val="1500"/>
              </a:spcBef>
              <a:spcAft>
                <a:spcPts val="1500"/>
              </a:spcAft>
            </a:pPr>
            <a:r>
              <a:rPr lang="fr-FR" sz="1800" dirty="0">
                <a:effectLst/>
                <a:latin typeface="Gilroy"/>
                <a:ea typeface="Times New Roman" panose="02020603050405020304" pitchFamily="18" charset="0"/>
              </a:rPr>
              <a:t>les </a:t>
            </a:r>
            <a:r>
              <a:rPr lang="fr-FR" sz="1800" b="1" dirty="0">
                <a:solidFill>
                  <a:schemeClr val="accent1">
                    <a:lumMod val="60000"/>
                    <a:lumOff val="40000"/>
                  </a:schemeClr>
                </a:solidFill>
                <a:effectLst/>
                <a:latin typeface="Gilroy"/>
                <a:ea typeface="Times New Roman" panose="02020603050405020304" pitchFamily="18" charset="0"/>
              </a:rPr>
              <a:t>émotions</a:t>
            </a:r>
            <a:r>
              <a:rPr lang="fr-FR" sz="1800" dirty="0">
                <a:effectLst/>
                <a:latin typeface="Gilroy"/>
                <a:ea typeface="Times New Roman" panose="02020603050405020304" pitchFamily="18" charset="0"/>
              </a:rPr>
              <a:t> qu’elles confèrent</a:t>
            </a:r>
            <a:endParaRPr lang="fr-FR" sz="1800" dirty="0">
              <a:effectLst/>
              <a:latin typeface="Times New Roman" panose="02020603050405020304" pitchFamily="18" charset="0"/>
              <a:ea typeface="Times New Roman" panose="02020603050405020304" pitchFamily="18" charset="0"/>
            </a:endParaRPr>
          </a:p>
          <a:p>
            <a:endParaRPr lang="fr-FR" dirty="0"/>
          </a:p>
        </p:txBody>
      </p:sp>
    </p:spTree>
    <p:extLst>
      <p:ext uri="{BB962C8B-B14F-4D97-AF65-F5344CB8AC3E}">
        <p14:creationId xmlns:p14="http://schemas.microsoft.com/office/powerpoint/2010/main" val="196236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2800" dirty="0"/>
              <a:t>Choisir les couleurs.</a:t>
            </a:r>
          </a:p>
        </p:txBody>
      </p:sp>
      <p:sp>
        <p:nvSpPr>
          <p:cNvPr id="3" name="ZoneTexte 2">
            <a:extLst>
              <a:ext uri="{FF2B5EF4-FFF2-40B4-BE49-F238E27FC236}">
                <a16:creationId xmlns:a16="http://schemas.microsoft.com/office/drawing/2014/main" id="{45B0F165-DFB8-4A74-8396-46F8E6D932BC}"/>
              </a:ext>
            </a:extLst>
          </p:cNvPr>
          <p:cNvSpPr txBox="1"/>
          <p:nvPr/>
        </p:nvSpPr>
        <p:spPr>
          <a:xfrm>
            <a:off x="2252312" y="2773865"/>
            <a:ext cx="8041870" cy="2862322"/>
          </a:xfrm>
          <a:prstGeom prst="rect">
            <a:avLst/>
          </a:prstGeom>
          <a:noFill/>
        </p:spPr>
        <p:txBody>
          <a:bodyPr wrap="square" rtlCol="0">
            <a:spAutoFit/>
          </a:bodyPr>
          <a:lstStyle/>
          <a:p>
            <a:pPr algn="ctr"/>
            <a:r>
              <a:rPr lang="fr-FR" sz="1600" dirty="0"/>
              <a:t>La sélection des couleurs de votre site aura un impact sur la façon dont vos visiteurs perçoivent votre marque ainsi que sur leur comportement. </a:t>
            </a:r>
          </a:p>
          <a:p>
            <a:pPr algn="ctr"/>
            <a:endParaRPr lang="fr-FR" sz="1600" i="1" dirty="0">
              <a:latin typeface="Gilroy"/>
              <a:ea typeface="Times New Roman" panose="02020603050405020304" pitchFamily="18" charset="0"/>
            </a:endParaRPr>
          </a:p>
          <a:p>
            <a:pPr algn="ctr"/>
            <a:endParaRPr lang="fr-FR" sz="1600" i="1" dirty="0">
              <a:latin typeface="Gilroy"/>
              <a:ea typeface="Times New Roman" panose="02020603050405020304" pitchFamily="18" charset="0"/>
            </a:endParaRPr>
          </a:p>
          <a:p>
            <a:pPr algn="ctr"/>
            <a:r>
              <a:rPr lang="fr-FR" sz="1600" dirty="0"/>
              <a:t>Un choix de couleurs judicieux permet d’ancrer davantage votre marque et votre site dans l’esprit des utilisateurs.</a:t>
            </a:r>
          </a:p>
          <a:p>
            <a:pPr algn="ctr"/>
            <a:endParaRPr lang="fr-FR" sz="1800" dirty="0">
              <a:effectLst/>
              <a:latin typeface="Times New Roman" panose="02020603050405020304" pitchFamily="18" charset="0"/>
              <a:ea typeface="Times New Roman" panose="02020603050405020304" pitchFamily="18" charset="0"/>
            </a:endParaRPr>
          </a:p>
          <a:p>
            <a:pPr algn="ctr"/>
            <a:endParaRPr lang="fr-FR" sz="1800" dirty="0">
              <a:effectLst/>
              <a:latin typeface="Times New Roman" panose="02020603050405020304" pitchFamily="18" charset="0"/>
              <a:ea typeface="Times New Roman" panose="02020603050405020304" pitchFamily="18" charset="0"/>
            </a:endParaRPr>
          </a:p>
          <a:p>
            <a:pPr algn="ctr"/>
            <a:r>
              <a:rPr lang="fr-FR" sz="1600" dirty="0"/>
              <a:t>Il n’est pas conseillé de faire en fonction de vos goûts. Vous devez plutôt faire vos choix en ayant en tête les émotions que vous souhaitez susciter chez vos utilisateurs. </a:t>
            </a:r>
          </a:p>
        </p:txBody>
      </p:sp>
    </p:spTree>
    <p:extLst>
      <p:ext uri="{BB962C8B-B14F-4D97-AF65-F5344CB8AC3E}">
        <p14:creationId xmlns:p14="http://schemas.microsoft.com/office/powerpoint/2010/main" val="315495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2800" dirty="0"/>
              <a:t>Choisir les couleurs.</a:t>
            </a:r>
          </a:p>
        </p:txBody>
      </p:sp>
      <p:sp>
        <p:nvSpPr>
          <p:cNvPr id="3" name="ZoneTexte 2">
            <a:extLst>
              <a:ext uri="{FF2B5EF4-FFF2-40B4-BE49-F238E27FC236}">
                <a16:creationId xmlns:a16="http://schemas.microsoft.com/office/drawing/2014/main" id="{45B0F165-DFB8-4A74-8396-46F8E6D932BC}"/>
              </a:ext>
            </a:extLst>
          </p:cNvPr>
          <p:cNvSpPr txBox="1"/>
          <p:nvPr/>
        </p:nvSpPr>
        <p:spPr>
          <a:xfrm>
            <a:off x="1482291" y="2783490"/>
            <a:ext cx="9105498" cy="2554545"/>
          </a:xfrm>
          <a:prstGeom prst="rect">
            <a:avLst/>
          </a:prstGeom>
          <a:noFill/>
        </p:spPr>
        <p:txBody>
          <a:bodyPr wrap="square" rtlCol="0">
            <a:spAutoFit/>
          </a:bodyPr>
          <a:lstStyle/>
          <a:p>
            <a:pPr algn="ctr"/>
            <a:endParaRPr lang="fr-FR" dirty="0"/>
          </a:p>
          <a:p>
            <a:pPr algn="ctr"/>
            <a:r>
              <a:rPr lang="fr-FR" dirty="0">
                <a:effectLst/>
                <a:latin typeface="Gilroy"/>
                <a:ea typeface="Times New Roman" panose="02020603050405020304" pitchFamily="18" charset="0"/>
              </a:rPr>
              <a:t>Classiquement, des couleurs vives et chaudes ont plutôt tendance à stimuler et à dynamiser, alors que des couleurs profondes et froides tendent à apaiser et à sécuriser.</a:t>
            </a:r>
          </a:p>
          <a:p>
            <a:pPr algn="ctr"/>
            <a:endParaRPr lang="fr-FR" dirty="0">
              <a:latin typeface="Gilroy"/>
              <a:ea typeface="Times New Roman" panose="02020603050405020304" pitchFamily="18" charset="0"/>
            </a:endParaRPr>
          </a:p>
          <a:p>
            <a:pPr algn="ctr"/>
            <a:endParaRPr lang="fr-FR" dirty="0">
              <a:effectLst/>
              <a:latin typeface="Gilroy"/>
              <a:ea typeface="Times New Roman" panose="02020603050405020304" pitchFamily="18" charset="0"/>
            </a:endParaRPr>
          </a:p>
          <a:p>
            <a:pPr algn="ctr"/>
            <a:r>
              <a:rPr lang="fr-FR" sz="1800" dirty="0">
                <a:effectLst/>
                <a:latin typeface="Gilroy"/>
                <a:ea typeface="Times New Roman" panose="02020603050405020304" pitchFamily="18" charset="0"/>
              </a:rPr>
              <a:t>Les couleurs ne sont pas interprétées de la même façon par tout le monde. C’est pourquoi il est intéressant d’étudier la signification des couleurs pour toute création design.</a:t>
            </a:r>
            <a:endParaRPr lang="fr-FR" sz="1800" dirty="0">
              <a:effectLst/>
              <a:latin typeface="Times New Roman" panose="02020603050405020304" pitchFamily="18" charset="0"/>
              <a:ea typeface="Times New Roman" panose="02020603050405020304" pitchFamily="18" charset="0"/>
            </a:endParaRPr>
          </a:p>
          <a:p>
            <a:pPr algn="ctr"/>
            <a:endParaRPr lang="fr-FR" dirty="0">
              <a:effectLst/>
              <a:latin typeface="Times New Roman" panose="02020603050405020304" pitchFamily="18" charset="0"/>
              <a:ea typeface="Times New Roman" panose="02020603050405020304" pitchFamily="18" charset="0"/>
            </a:endParaRPr>
          </a:p>
          <a:p>
            <a:pPr algn="ctr"/>
            <a:endParaRPr lang="fr-FR" sz="1600" dirty="0"/>
          </a:p>
        </p:txBody>
      </p:sp>
    </p:spTree>
    <p:extLst>
      <p:ext uri="{BB962C8B-B14F-4D97-AF65-F5344CB8AC3E}">
        <p14:creationId xmlns:p14="http://schemas.microsoft.com/office/powerpoint/2010/main" val="327482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Eléments à prendre en compte</a:t>
            </a:r>
            <a:r>
              <a:rPr lang="fr-FR" sz="2800" dirty="0"/>
              <a:t>.</a:t>
            </a:r>
          </a:p>
        </p:txBody>
      </p:sp>
      <p:sp>
        <p:nvSpPr>
          <p:cNvPr id="3" name="ZoneTexte 2">
            <a:extLst>
              <a:ext uri="{FF2B5EF4-FFF2-40B4-BE49-F238E27FC236}">
                <a16:creationId xmlns:a16="http://schemas.microsoft.com/office/drawing/2014/main" id="{45B0F165-DFB8-4A74-8396-46F8E6D932BC}"/>
              </a:ext>
            </a:extLst>
          </p:cNvPr>
          <p:cNvSpPr txBox="1"/>
          <p:nvPr/>
        </p:nvSpPr>
        <p:spPr>
          <a:xfrm>
            <a:off x="1482291" y="2783490"/>
            <a:ext cx="9105498" cy="2277547"/>
          </a:xfrm>
          <a:prstGeom prst="rect">
            <a:avLst/>
          </a:prstGeom>
          <a:noFill/>
        </p:spPr>
        <p:txBody>
          <a:bodyPr wrap="square" rtlCol="0">
            <a:spAutoFit/>
          </a:bodyPr>
          <a:lstStyle/>
          <a:p>
            <a:pPr algn="ctr"/>
            <a:r>
              <a:rPr lang="fr-FR" dirty="0"/>
              <a:t>Le secteur d’activité de votre site</a:t>
            </a:r>
          </a:p>
          <a:p>
            <a:pPr algn="ctr"/>
            <a:endParaRPr lang="fr-FR" dirty="0">
              <a:effectLst/>
              <a:latin typeface="Gilroy"/>
              <a:ea typeface="Times New Roman" panose="02020603050405020304" pitchFamily="18" charset="0"/>
            </a:endParaRPr>
          </a:p>
          <a:p>
            <a:pPr algn="ctr"/>
            <a:r>
              <a:rPr lang="fr-FR" dirty="0"/>
              <a:t>Votre public</a:t>
            </a:r>
          </a:p>
          <a:p>
            <a:pPr algn="ctr"/>
            <a:r>
              <a:rPr lang="fr-FR" dirty="0"/>
              <a:t>(Leur environnement culturel, Leur âge et leur genre)</a:t>
            </a:r>
          </a:p>
          <a:p>
            <a:pPr algn="ctr"/>
            <a:endParaRPr lang="fr-FR" dirty="0"/>
          </a:p>
          <a:p>
            <a:pPr algn="ctr"/>
            <a:r>
              <a:rPr lang="fr-FR" dirty="0"/>
              <a:t>Les couleurs choisies par vos concurrents</a:t>
            </a:r>
          </a:p>
          <a:p>
            <a:pPr algn="ctr"/>
            <a:endParaRPr lang="fr-FR" dirty="0"/>
          </a:p>
          <a:p>
            <a:pPr algn="ctr"/>
            <a:endParaRPr lang="fr-FR" sz="1600" dirty="0"/>
          </a:p>
        </p:txBody>
      </p:sp>
    </p:spTree>
    <p:extLst>
      <p:ext uri="{BB962C8B-B14F-4D97-AF65-F5344CB8AC3E}">
        <p14:creationId xmlns:p14="http://schemas.microsoft.com/office/powerpoint/2010/main" val="48188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Eléments à prendre en compte</a:t>
            </a:r>
            <a:r>
              <a:rPr lang="fr-FR" sz="2800" dirty="0"/>
              <a:t>.</a:t>
            </a:r>
          </a:p>
        </p:txBody>
      </p:sp>
      <p:pic>
        <p:nvPicPr>
          <p:cNvPr id="4" name="Image 3" descr="exemple logos café">
            <a:extLst>
              <a:ext uri="{FF2B5EF4-FFF2-40B4-BE49-F238E27FC236}">
                <a16:creationId xmlns:a16="http://schemas.microsoft.com/office/drawing/2014/main" id="{070F5320-1C11-4A3C-9629-3AB183AA8E8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057" y="2539916"/>
            <a:ext cx="11737885" cy="3466247"/>
          </a:xfrm>
          <a:prstGeom prst="rect">
            <a:avLst/>
          </a:prstGeom>
          <a:noFill/>
          <a:ln>
            <a:noFill/>
          </a:ln>
        </p:spPr>
      </p:pic>
    </p:spTree>
    <p:extLst>
      <p:ext uri="{BB962C8B-B14F-4D97-AF65-F5344CB8AC3E}">
        <p14:creationId xmlns:p14="http://schemas.microsoft.com/office/powerpoint/2010/main" val="422457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Eléments à prendre en compte</a:t>
            </a:r>
            <a:r>
              <a:rPr lang="fr-FR" sz="2800" dirty="0"/>
              <a:t>.</a:t>
            </a:r>
          </a:p>
        </p:txBody>
      </p:sp>
      <p:pic>
        <p:nvPicPr>
          <p:cNvPr id="5" name="Image 4" descr="logo starbucks">
            <a:extLst>
              <a:ext uri="{FF2B5EF4-FFF2-40B4-BE49-F238E27FC236}">
                <a16:creationId xmlns:a16="http://schemas.microsoft.com/office/drawing/2014/main" id="{831794E0-31FC-4980-9D32-89955D1922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2325" y="2608447"/>
            <a:ext cx="3557541" cy="3602039"/>
          </a:xfrm>
          <a:prstGeom prst="rect">
            <a:avLst/>
          </a:prstGeom>
          <a:noFill/>
          <a:ln>
            <a:noFill/>
          </a:ln>
        </p:spPr>
      </p:pic>
    </p:spTree>
    <p:extLst>
      <p:ext uri="{BB962C8B-B14F-4D97-AF65-F5344CB8AC3E}">
        <p14:creationId xmlns:p14="http://schemas.microsoft.com/office/powerpoint/2010/main" val="387209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Signification des couleurs</a:t>
            </a:r>
            <a:r>
              <a:rPr lang="fr-FR" sz="2800" dirty="0"/>
              <a:t>.</a:t>
            </a:r>
          </a:p>
        </p:txBody>
      </p:sp>
      <p:sp>
        <p:nvSpPr>
          <p:cNvPr id="6" name="ZoneTexte 5">
            <a:extLst>
              <a:ext uri="{FF2B5EF4-FFF2-40B4-BE49-F238E27FC236}">
                <a16:creationId xmlns:a16="http://schemas.microsoft.com/office/drawing/2014/main" id="{F1962689-2468-4CAD-9DE7-435D2B185188}"/>
              </a:ext>
            </a:extLst>
          </p:cNvPr>
          <p:cNvSpPr txBox="1"/>
          <p:nvPr/>
        </p:nvSpPr>
        <p:spPr>
          <a:xfrm>
            <a:off x="3060833" y="3429000"/>
            <a:ext cx="6728060" cy="1605568"/>
          </a:xfrm>
          <a:prstGeom prst="rect">
            <a:avLst/>
          </a:prstGeom>
          <a:noFill/>
        </p:spPr>
        <p:txBody>
          <a:bodyPr wrap="square">
            <a:spAutoFit/>
          </a:bodyPr>
          <a:lstStyle/>
          <a:p>
            <a:pPr algn="ctr">
              <a:lnSpc>
                <a:spcPts val="2220"/>
              </a:lnSpc>
              <a:spcBef>
                <a:spcPts val="1500"/>
              </a:spcBef>
              <a:spcAft>
                <a:spcPts val="1500"/>
              </a:spcAft>
            </a:pPr>
            <a:r>
              <a:rPr lang="fr-FR" sz="2000" dirty="0">
                <a:effectLst/>
                <a:latin typeface="Gilroy"/>
                <a:ea typeface="Times New Roman" panose="02020603050405020304" pitchFamily="18" charset="0"/>
              </a:rPr>
              <a:t>Les couleurs ont également des significations plus subtiles : symboliques et émotionnelles, </a:t>
            </a:r>
          </a:p>
          <a:p>
            <a:pPr algn="ctr">
              <a:lnSpc>
                <a:spcPts val="2220"/>
              </a:lnSpc>
              <a:spcBef>
                <a:spcPts val="1500"/>
              </a:spcBef>
              <a:spcAft>
                <a:spcPts val="1500"/>
              </a:spcAft>
            </a:pPr>
            <a:r>
              <a:rPr lang="fr-FR" sz="2000" dirty="0">
                <a:effectLst/>
                <a:latin typeface="Gilroy"/>
                <a:ea typeface="Times New Roman" panose="02020603050405020304" pitchFamily="18" charset="0"/>
              </a:rPr>
              <a:t>elles influent beaucoup plus qu’on ne le pense. Voici quelques indications générales sur la signification des couleurs </a:t>
            </a:r>
            <a:r>
              <a:rPr lang="fr-FR" sz="2000" dirty="0" err="1">
                <a:effectLst/>
                <a:latin typeface="Gilroy"/>
                <a:ea typeface="Times New Roman" panose="02020603050405020304" pitchFamily="18" charset="0"/>
              </a:rPr>
              <a:t>enFrance</a:t>
            </a:r>
            <a:endParaRPr lang="fr-FR"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5215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Signification des couleurs</a:t>
            </a:r>
            <a:r>
              <a:rPr lang="fr-FR" sz="2800" dirty="0"/>
              <a:t>.</a:t>
            </a:r>
          </a:p>
        </p:txBody>
      </p:sp>
      <p:sp>
        <p:nvSpPr>
          <p:cNvPr id="3" name="ZoneTexte 2">
            <a:extLst>
              <a:ext uri="{FF2B5EF4-FFF2-40B4-BE49-F238E27FC236}">
                <a16:creationId xmlns:a16="http://schemas.microsoft.com/office/drawing/2014/main" id="{6CC1174C-7C73-4D42-85DA-8AA8718B675B}"/>
              </a:ext>
            </a:extLst>
          </p:cNvPr>
          <p:cNvSpPr txBox="1"/>
          <p:nvPr/>
        </p:nvSpPr>
        <p:spPr>
          <a:xfrm>
            <a:off x="1010654" y="2502568"/>
            <a:ext cx="8489482" cy="369332"/>
          </a:xfrm>
          <a:prstGeom prst="rect">
            <a:avLst/>
          </a:prstGeom>
          <a:noFill/>
        </p:spPr>
        <p:txBody>
          <a:bodyPr wrap="square" rtlCol="0">
            <a:spAutoFit/>
          </a:bodyPr>
          <a:lstStyle/>
          <a:p>
            <a:r>
              <a:rPr lang="fr-FR" sz="1800" b="1" dirty="0">
                <a:effectLst/>
                <a:latin typeface="Gilroy"/>
                <a:ea typeface="Times New Roman" panose="02020603050405020304" pitchFamily="18" charset="0"/>
              </a:rPr>
              <a:t>Le </a:t>
            </a:r>
            <a:r>
              <a:rPr lang="fr-FR" sz="1800" b="1" dirty="0">
                <a:solidFill>
                  <a:schemeClr val="accent4">
                    <a:lumMod val="60000"/>
                    <a:lumOff val="40000"/>
                  </a:schemeClr>
                </a:solidFill>
                <a:effectLst/>
                <a:latin typeface="Gilroy"/>
                <a:ea typeface="Times New Roman" panose="02020603050405020304" pitchFamily="18" charset="0"/>
              </a:rPr>
              <a:t>bleu</a:t>
            </a:r>
            <a:r>
              <a:rPr lang="fr-FR" sz="1800" dirty="0">
                <a:effectLst/>
                <a:latin typeface="Gilroy"/>
                <a:ea typeface="Times New Roman" panose="02020603050405020304" pitchFamily="18" charset="0"/>
              </a:rPr>
              <a:t> évoque le </a:t>
            </a:r>
            <a:r>
              <a:rPr lang="fr-FR" sz="1800" b="1" dirty="0">
                <a:effectLst/>
                <a:latin typeface="Gilroy"/>
                <a:ea typeface="Times New Roman" panose="02020603050405020304" pitchFamily="18" charset="0"/>
              </a:rPr>
              <a:t>calme</a:t>
            </a:r>
            <a:r>
              <a:rPr lang="fr-FR" sz="1800" dirty="0">
                <a:effectLst/>
                <a:latin typeface="Gilroy"/>
                <a:ea typeface="Times New Roman" panose="02020603050405020304" pitchFamily="18" charset="0"/>
              </a:rPr>
              <a:t>, la sérénité, mais également la </a:t>
            </a:r>
            <a:r>
              <a:rPr lang="fr-FR" sz="1800" b="1" dirty="0">
                <a:effectLst/>
                <a:latin typeface="Gilroy"/>
                <a:ea typeface="Times New Roman" panose="02020603050405020304" pitchFamily="18" charset="0"/>
              </a:rPr>
              <a:t>vérité</a:t>
            </a:r>
            <a:r>
              <a:rPr lang="fr-FR" sz="1800" dirty="0">
                <a:effectLst/>
                <a:latin typeface="Gilroy"/>
                <a:ea typeface="Times New Roman" panose="02020603050405020304" pitchFamily="18" charset="0"/>
              </a:rPr>
              <a:t> et la </a:t>
            </a:r>
            <a:r>
              <a:rPr lang="fr-FR" sz="1800" b="1" dirty="0">
                <a:effectLst/>
                <a:latin typeface="Gilroy"/>
                <a:ea typeface="Times New Roman" panose="02020603050405020304" pitchFamily="18" charset="0"/>
              </a:rPr>
              <a:t>fraîcheur</a:t>
            </a:r>
            <a:endParaRPr lang="fr-FR" dirty="0"/>
          </a:p>
        </p:txBody>
      </p:sp>
      <p:sp>
        <p:nvSpPr>
          <p:cNvPr id="4" name="ZoneTexte 3">
            <a:extLst>
              <a:ext uri="{FF2B5EF4-FFF2-40B4-BE49-F238E27FC236}">
                <a16:creationId xmlns:a16="http://schemas.microsoft.com/office/drawing/2014/main" id="{4018A924-C306-4274-933E-862C802DF94D}"/>
              </a:ext>
            </a:extLst>
          </p:cNvPr>
          <p:cNvSpPr txBox="1"/>
          <p:nvPr/>
        </p:nvSpPr>
        <p:spPr>
          <a:xfrm>
            <a:off x="1010654" y="3463188"/>
            <a:ext cx="7733592" cy="646331"/>
          </a:xfrm>
          <a:prstGeom prst="rect">
            <a:avLst/>
          </a:prstGeom>
          <a:noFill/>
        </p:spPr>
        <p:txBody>
          <a:bodyPr wrap="none" rtlCol="0">
            <a:spAutoFit/>
          </a:bodyPr>
          <a:lstStyle/>
          <a:p>
            <a:r>
              <a:rPr lang="fr-FR" sz="1800" b="1" dirty="0">
                <a:effectLst/>
                <a:latin typeface="Gilroy"/>
                <a:ea typeface="Times New Roman" panose="02020603050405020304" pitchFamily="18" charset="0"/>
              </a:rPr>
              <a:t>Le </a:t>
            </a:r>
            <a:r>
              <a:rPr lang="fr-FR" sz="1800" b="1" dirty="0">
                <a:solidFill>
                  <a:srgbClr val="FF0000"/>
                </a:solidFill>
                <a:effectLst/>
                <a:latin typeface="Gilroy"/>
                <a:ea typeface="Times New Roman" panose="02020603050405020304" pitchFamily="18" charset="0"/>
              </a:rPr>
              <a:t>rouge</a:t>
            </a:r>
            <a:r>
              <a:rPr lang="fr-FR" sz="1800" b="1" dirty="0">
                <a:effectLst/>
                <a:latin typeface="Gilroy"/>
                <a:ea typeface="Times New Roman" panose="02020603050405020304" pitchFamily="18" charset="0"/>
              </a:rPr>
              <a:t> </a:t>
            </a:r>
            <a:r>
              <a:rPr lang="fr-FR" sz="1800" dirty="0">
                <a:effectLst/>
                <a:latin typeface="Gilroy"/>
                <a:ea typeface="Times New Roman" panose="02020603050405020304" pitchFamily="18" charset="0"/>
              </a:rPr>
              <a:t>est une couleur ambivalente. C'est la couleur de la passion, de l’amour, </a:t>
            </a:r>
          </a:p>
          <a:p>
            <a:r>
              <a:rPr lang="fr-FR" sz="1800" dirty="0">
                <a:effectLst/>
                <a:latin typeface="Gilroy"/>
                <a:ea typeface="Times New Roman" panose="02020603050405020304" pitchFamily="18" charset="0"/>
              </a:rPr>
              <a:t>mais c'est aussi la couleur du sang et de la violence</a:t>
            </a:r>
            <a:endParaRPr lang="fr-FR" dirty="0"/>
          </a:p>
        </p:txBody>
      </p:sp>
      <p:sp>
        <p:nvSpPr>
          <p:cNvPr id="5" name="ZoneTexte 4">
            <a:extLst>
              <a:ext uri="{FF2B5EF4-FFF2-40B4-BE49-F238E27FC236}">
                <a16:creationId xmlns:a16="http://schemas.microsoft.com/office/drawing/2014/main" id="{4EB83CED-5F61-47EA-A270-5B8B794E4A87}"/>
              </a:ext>
            </a:extLst>
          </p:cNvPr>
          <p:cNvSpPr txBox="1"/>
          <p:nvPr/>
        </p:nvSpPr>
        <p:spPr>
          <a:xfrm>
            <a:off x="1010654" y="2982878"/>
            <a:ext cx="7312258" cy="369332"/>
          </a:xfrm>
          <a:prstGeom prst="rect">
            <a:avLst/>
          </a:prstGeom>
          <a:noFill/>
        </p:spPr>
        <p:txBody>
          <a:bodyPr wrap="none" rtlCol="0">
            <a:spAutoFit/>
          </a:bodyPr>
          <a:lstStyle/>
          <a:p>
            <a:r>
              <a:rPr lang="fr-FR" sz="1800" b="1" dirty="0">
                <a:effectLst/>
                <a:latin typeface="Gilroy"/>
                <a:ea typeface="Calibri" panose="020F0502020204030204" pitchFamily="34" charset="0"/>
                <a:cs typeface="Times New Roman" panose="02020603050405020304" pitchFamily="18" charset="0"/>
              </a:rPr>
              <a:t>Le </a:t>
            </a:r>
            <a:r>
              <a:rPr lang="fr-FR" sz="1800" b="1" dirty="0">
                <a:solidFill>
                  <a:srgbClr val="FFFF00"/>
                </a:solidFill>
                <a:effectLst/>
                <a:latin typeface="Gilroy"/>
                <a:ea typeface="Calibri" panose="020F0502020204030204" pitchFamily="34" charset="0"/>
                <a:cs typeface="Times New Roman" panose="02020603050405020304" pitchFamily="18" charset="0"/>
              </a:rPr>
              <a:t>jaune</a:t>
            </a:r>
            <a:r>
              <a:rPr lang="fr-FR" sz="1800" b="1" dirty="0">
                <a:effectLst/>
                <a:latin typeface="Gilroy"/>
                <a:ea typeface="Calibri" panose="020F0502020204030204" pitchFamily="34" charset="0"/>
                <a:cs typeface="Times New Roman" panose="02020603050405020304" pitchFamily="18" charset="0"/>
              </a:rPr>
              <a:t> </a:t>
            </a:r>
            <a:r>
              <a:rPr lang="fr-FR" sz="1800" dirty="0">
                <a:effectLst/>
                <a:latin typeface="Gilroy"/>
                <a:ea typeface="Calibri" panose="020F0502020204030204" pitchFamily="34" charset="0"/>
                <a:cs typeface="Times New Roman" panose="02020603050405020304" pitchFamily="18" charset="0"/>
              </a:rPr>
              <a:t>est une couleur joyeuse et stimulante qu’on apparente à la lumière</a:t>
            </a:r>
            <a:endParaRPr lang="fr-FR" dirty="0"/>
          </a:p>
        </p:txBody>
      </p:sp>
      <p:sp>
        <p:nvSpPr>
          <p:cNvPr id="7" name="ZoneTexte 6">
            <a:extLst>
              <a:ext uri="{FF2B5EF4-FFF2-40B4-BE49-F238E27FC236}">
                <a16:creationId xmlns:a16="http://schemas.microsoft.com/office/drawing/2014/main" id="{5403E071-6076-4393-9606-F3BB4EB316B9}"/>
              </a:ext>
            </a:extLst>
          </p:cNvPr>
          <p:cNvSpPr txBox="1"/>
          <p:nvPr/>
        </p:nvSpPr>
        <p:spPr>
          <a:xfrm>
            <a:off x="1010654" y="4220497"/>
            <a:ext cx="5362558" cy="646331"/>
          </a:xfrm>
          <a:prstGeom prst="rect">
            <a:avLst/>
          </a:prstGeom>
          <a:noFill/>
        </p:spPr>
        <p:txBody>
          <a:bodyPr wrap="none" rtlCol="0">
            <a:spAutoFit/>
          </a:bodyPr>
          <a:lstStyle/>
          <a:p>
            <a:r>
              <a:rPr lang="fr-FR" sz="1800" b="1" dirty="0">
                <a:effectLst/>
                <a:latin typeface="Gilroy"/>
                <a:ea typeface="Calibri" panose="020F0502020204030204" pitchFamily="34" charset="0"/>
                <a:cs typeface="Times New Roman" panose="02020603050405020304" pitchFamily="18" charset="0"/>
              </a:rPr>
              <a:t>Le </a:t>
            </a:r>
            <a:r>
              <a:rPr lang="fr-FR" sz="1800" b="1" dirty="0">
                <a:solidFill>
                  <a:srgbClr val="00B050"/>
                </a:solidFill>
                <a:effectLst/>
                <a:latin typeface="Gilroy"/>
                <a:ea typeface="Calibri" panose="020F0502020204030204" pitchFamily="34" charset="0"/>
                <a:cs typeface="Times New Roman" panose="02020603050405020304" pitchFamily="18" charset="0"/>
              </a:rPr>
              <a:t>vert</a:t>
            </a:r>
            <a:r>
              <a:rPr lang="fr-FR" sz="1800" dirty="0">
                <a:effectLst/>
                <a:latin typeface="Gilroy"/>
                <a:ea typeface="Calibri" panose="020F0502020204030204" pitchFamily="34" charset="0"/>
                <a:cs typeface="Times New Roman" panose="02020603050405020304" pitchFamily="18" charset="0"/>
              </a:rPr>
              <a:t> est la couleur de la </a:t>
            </a:r>
            <a:r>
              <a:rPr lang="fr-FR" sz="1800" b="1" dirty="0">
                <a:effectLst/>
                <a:latin typeface="Gilroy"/>
                <a:ea typeface="Calibri" panose="020F0502020204030204" pitchFamily="34" charset="0"/>
                <a:cs typeface="Times New Roman" panose="02020603050405020304" pitchFamily="18" charset="0"/>
              </a:rPr>
              <a:t>nature</a:t>
            </a:r>
            <a:r>
              <a:rPr lang="fr-FR" sz="1800" dirty="0">
                <a:effectLst/>
                <a:latin typeface="Gilroy"/>
                <a:ea typeface="Calibri" panose="020F0502020204030204" pitchFamily="34" charset="0"/>
                <a:cs typeface="Times New Roman" panose="02020603050405020304" pitchFamily="18" charset="0"/>
              </a:rPr>
              <a:t> par excellence, </a:t>
            </a:r>
          </a:p>
          <a:p>
            <a:r>
              <a:rPr lang="fr-FR" sz="1800" dirty="0">
                <a:effectLst/>
                <a:latin typeface="Gilroy"/>
                <a:ea typeface="Calibri" panose="020F0502020204030204" pitchFamily="34" charset="0"/>
                <a:cs typeface="Times New Roman" panose="02020603050405020304" pitchFamily="18" charset="0"/>
              </a:rPr>
              <a:t>mais il évoque également la </a:t>
            </a:r>
            <a:r>
              <a:rPr lang="fr-FR" sz="1800" b="1" dirty="0">
                <a:effectLst/>
                <a:latin typeface="Gilroy"/>
                <a:ea typeface="Calibri" panose="020F0502020204030204" pitchFamily="34" charset="0"/>
                <a:cs typeface="Times New Roman" panose="02020603050405020304" pitchFamily="18" charset="0"/>
              </a:rPr>
              <a:t>santé</a:t>
            </a:r>
            <a:r>
              <a:rPr lang="fr-FR" sz="1800" dirty="0">
                <a:effectLst/>
                <a:latin typeface="Gilroy"/>
                <a:ea typeface="Calibri" panose="020F0502020204030204" pitchFamily="34" charset="0"/>
                <a:cs typeface="Times New Roman" panose="02020603050405020304" pitchFamily="18" charset="0"/>
              </a:rPr>
              <a:t>, la </a:t>
            </a:r>
            <a:r>
              <a:rPr lang="fr-FR" sz="1800" b="1" dirty="0">
                <a:effectLst/>
                <a:latin typeface="Gilroy"/>
                <a:ea typeface="Calibri" panose="020F0502020204030204" pitchFamily="34" charset="0"/>
                <a:cs typeface="Times New Roman" panose="02020603050405020304" pitchFamily="18" charset="0"/>
              </a:rPr>
              <a:t>chance</a:t>
            </a:r>
            <a:r>
              <a:rPr lang="fr-FR" sz="1800" dirty="0">
                <a:effectLst/>
                <a:latin typeface="Gilroy"/>
                <a:ea typeface="Calibri" panose="020F0502020204030204" pitchFamily="34" charset="0"/>
                <a:cs typeface="Times New Roman" panose="02020603050405020304" pitchFamily="18" charset="0"/>
              </a:rPr>
              <a:t> et l’</a:t>
            </a:r>
            <a:r>
              <a:rPr lang="fr-FR" sz="1800" b="1" dirty="0">
                <a:effectLst/>
                <a:latin typeface="Gilroy"/>
                <a:ea typeface="Calibri" panose="020F0502020204030204" pitchFamily="34" charset="0"/>
                <a:cs typeface="Times New Roman" panose="02020603050405020304" pitchFamily="18" charset="0"/>
              </a:rPr>
              <a:t>espoir</a:t>
            </a:r>
            <a:endParaRPr lang="fr-FR" dirty="0"/>
          </a:p>
        </p:txBody>
      </p:sp>
      <p:sp>
        <p:nvSpPr>
          <p:cNvPr id="8" name="ZoneTexte 7">
            <a:extLst>
              <a:ext uri="{FF2B5EF4-FFF2-40B4-BE49-F238E27FC236}">
                <a16:creationId xmlns:a16="http://schemas.microsoft.com/office/drawing/2014/main" id="{DA4C05DF-B1EC-4FF7-9658-C15774EB5288}"/>
              </a:ext>
            </a:extLst>
          </p:cNvPr>
          <p:cNvSpPr txBox="1"/>
          <p:nvPr/>
        </p:nvSpPr>
        <p:spPr>
          <a:xfrm>
            <a:off x="1010654" y="4977806"/>
            <a:ext cx="4847033" cy="369332"/>
          </a:xfrm>
          <a:prstGeom prst="rect">
            <a:avLst/>
          </a:prstGeom>
          <a:noFill/>
        </p:spPr>
        <p:txBody>
          <a:bodyPr wrap="none" rtlCol="0">
            <a:spAutoFit/>
          </a:bodyPr>
          <a:lstStyle/>
          <a:p>
            <a:r>
              <a:rPr lang="fr-FR" sz="1800" b="1" dirty="0">
                <a:effectLst/>
                <a:latin typeface="Gilroy"/>
                <a:ea typeface="Calibri" panose="020F0502020204030204" pitchFamily="34" charset="0"/>
                <a:cs typeface="Times New Roman" panose="02020603050405020304" pitchFamily="18" charset="0"/>
              </a:rPr>
              <a:t>Le </a:t>
            </a:r>
            <a:r>
              <a:rPr lang="fr-FR" sz="1800" b="1" dirty="0">
                <a:solidFill>
                  <a:schemeClr val="accent1">
                    <a:lumMod val="60000"/>
                    <a:lumOff val="40000"/>
                  </a:schemeClr>
                </a:solidFill>
                <a:effectLst/>
                <a:latin typeface="Gilroy"/>
                <a:ea typeface="Calibri" panose="020F0502020204030204" pitchFamily="34" charset="0"/>
                <a:cs typeface="Times New Roman" panose="02020603050405020304" pitchFamily="18" charset="0"/>
              </a:rPr>
              <a:t>orange</a:t>
            </a:r>
            <a:r>
              <a:rPr lang="fr-FR" sz="1800" dirty="0">
                <a:effectLst/>
                <a:latin typeface="Gilroy"/>
                <a:ea typeface="Calibri" panose="020F0502020204030204" pitchFamily="34" charset="0"/>
                <a:cs typeface="Times New Roman" panose="02020603050405020304" pitchFamily="18" charset="0"/>
              </a:rPr>
              <a:t> est une couleur </a:t>
            </a:r>
            <a:r>
              <a:rPr lang="fr-FR" sz="1800" b="1" dirty="0">
                <a:effectLst/>
                <a:latin typeface="Gilroy"/>
                <a:ea typeface="Calibri" panose="020F0502020204030204" pitchFamily="34" charset="0"/>
                <a:cs typeface="Times New Roman" panose="02020603050405020304" pitchFamily="18" charset="0"/>
              </a:rPr>
              <a:t>optimiste</a:t>
            </a:r>
            <a:r>
              <a:rPr lang="fr-FR" sz="1800" dirty="0">
                <a:effectLst/>
                <a:latin typeface="Gilroy"/>
                <a:ea typeface="Calibri" panose="020F0502020204030204" pitchFamily="34" charset="0"/>
                <a:cs typeface="Times New Roman" panose="02020603050405020304" pitchFamily="18" charset="0"/>
              </a:rPr>
              <a:t> et tonifiante.</a:t>
            </a:r>
            <a:endParaRPr lang="fr-FR" dirty="0"/>
          </a:p>
        </p:txBody>
      </p:sp>
      <p:sp>
        <p:nvSpPr>
          <p:cNvPr id="9" name="ZoneTexte 8">
            <a:extLst>
              <a:ext uri="{FF2B5EF4-FFF2-40B4-BE49-F238E27FC236}">
                <a16:creationId xmlns:a16="http://schemas.microsoft.com/office/drawing/2014/main" id="{FFF96067-4272-4147-A70C-C38C88ACC200}"/>
              </a:ext>
            </a:extLst>
          </p:cNvPr>
          <p:cNvSpPr txBox="1"/>
          <p:nvPr/>
        </p:nvSpPr>
        <p:spPr>
          <a:xfrm>
            <a:off x="1010654" y="5458116"/>
            <a:ext cx="6925999" cy="646331"/>
          </a:xfrm>
          <a:prstGeom prst="rect">
            <a:avLst/>
          </a:prstGeom>
          <a:noFill/>
        </p:spPr>
        <p:txBody>
          <a:bodyPr wrap="none" rtlCol="0">
            <a:spAutoFit/>
          </a:bodyPr>
          <a:lstStyle/>
          <a:p>
            <a:r>
              <a:rPr lang="fr-FR" sz="1800" b="1" dirty="0">
                <a:effectLst/>
                <a:latin typeface="Gilroy"/>
                <a:ea typeface="Calibri" panose="020F0502020204030204" pitchFamily="34" charset="0"/>
                <a:cs typeface="Times New Roman" panose="02020603050405020304" pitchFamily="18" charset="0"/>
              </a:rPr>
              <a:t>Le </a:t>
            </a:r>
            <a:r>
              <a:rPr lang="fr-FR" sz="1800" b="1" dirty="0">
                <a:solidFill>
                  <a:schemeClr val="accent5">
                    <a:lumMod val="75000"/>
                  </a:schemeClr>
                </a:solidFill>
                <a:effectLst/>
                <a:latin typeface="Gilroy"/>
                <a:ea typeface="Calibri" panose="020F0502020204030204" pitchFamily="34" charset="0"/>
                <a:cs typeface="Times New Roman" panose="02020603050405020304" pitchFamily="18" charset="0"/>
              </a:rPr>
              <a:t>violet</a:t>
            </a:r>
            <a:r>
              <a:rPr lang="fr-FR" sz="1800" b="1" dirty="0">
                <a:effectLst/>
                <a:latin typeface="Gilroy"/>
                <a:ea typeface="Calibri" panose="020F0502020204030204" pitchFamily="34" charset="0"/>
                <a:cs typeface="Times New Roman" panose="02020603050405020304" pitchFamily="18" charset="0"/>
              </a:rPr>
              <a:t> </a:t>
            </a:r>
            <a:r>
              <a:rPr lang="fr-FR" sz="1800" dirty="0">
                <a:effectLst/>
                <a:latin typeface="Gilroy"/>
                <a:ea typeface="Calibri" panose="020F0502020204030204" pitchFamily="34" charset="0"/>
                <a:cs typeface="Times New Roman" panose="02020603050405020304" pitchFamily="18" charset="0"/>
              </a:rPr>
              <a:t>est une couleur difficile à marier au sein d’une création design.</a:t>
            </a:r>
          </a:p>
          <a:p>
            <a:r>
              <a:rPr lang="fr-FR" sz="1800" dirty="0">
                <a:effectLst/>
                <a:latin typeface="Gilroy"/>
                <a:ea typeface="Calibri" panose="020F0502020204030204" pitchFamily="34" charset="0"/>
                <a:cs typeface="Times New Roman" panose="02020603050405020304" pitchFamily="18" charset="0"/>
              </a:rPr>
              <a:t>Liée à la </a:t>
            </a:r>
            <a:r>
              <a:rPr lang="fr-FR" sz="1800" b="1" dirty="0">
                <a:effectLst/>
                <a:latin typeface="Gilroy"/>
                <a:ea typeface="Calibri" panose="020F0502020204030204" pitchFamily="34" charset="0"/>
                <a:cs typeface="Times New Roman" panose="02020603050405020304" pitchFamily="18" charset="0"/>
              </a:rPr>
              <a:t>spiritualité</a:t>
            </a:r>
            <a:r>
              <a:rPr lang="fr-FR" sz="1800" dirty="0">
                <a:effectLst/>
                <a:latin typeface="Gilroy"/>
                <a:ea typeface="Calibri" panose="020F0502020204030204" pitchFamily="34" charset="0"/>
                <a:cs typeface="Times New Roman" panose="02020603050405020304" pitchFamily="18" charset="0"/>
              </a:rPr>
              <a:t>, on peut également la rattacher à la mélancolie.</a:t>
            </a:r>
            <a:endParaRPr lang="fr-FR" dirty="0"/>
          </a:p>
        </p:txBody>
      </p:sp>
    </p:spTree>
    <p:extLst>
      <p:ext uri="{BB962C8B-B14F-4D97-AF65-F5344CB8AC3E}">
        <p14:creationId xmlns:p14="http://schemas.microsoft.com/office/powerpoint/2010/main" val="325055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Signification des couleurs</a:t>
            </a:r>
            <a:r>
              <a:rPr lang="fr-FR" sz="2800" dirty="0"/>
              <a:t>.</a:t>
            </a:r>
          </a:p>
        </p:txBody>
      </p:sp>
      <p:sp>
        <p:nvSpPr>
          <p:cNvPr id="3" name="ZoneTexte 2">
            <a:extLst>
              <a:ext uri="{FF2B5EF4-FFF2-40B4-BE49-F238E27FC236}">
                <a16:creationId xmlns:a16="http://schemas.microsoft.com/office/drawing/2014/main" id="{6CC1174C-7C73-4D42-85DA-8AA8718B675B}"/>
              </a:ext>
            </a:extLst>
          </p:cNvPr>
          <p:cNvSpPr txBox="1"/>
          <p:nvPr/>
        </p:nvSpPr>
        <p:spPr>
          <a:xfrm>
            <a:off x="1010654" y="2425094"/>
            <a:ext cx="8489482" cy="646331"/>
          </a:xfrm>
          <a:prstGeom prst="rect">
            <a:avLst/>
          </a:prstGeom>
          <a:noFill/>
        </p:spPr>
        <p:txBody>
          <a:bodyPr wrap="square" rtlCol="0">
            <a:spAutoFit/>
          </a:bodyPr>
          <a:lstStyle/>
          <a:p>
            <a:r>
              <a:rPr lang="fr-FR" sz="1800" b="1" dirty="0">
                <a:effectLst/>
                <a:latin typeface="Gilroy"/>
                <a:ea typeface="Calibri" panose="020F0502020204030204" pitchFamily="34" charset="0"/>
                <a:cs typeface="Times New Roman" panose="02020603050405020304" pitchFamily="18" charset="0"/>
              </a:rPr>
              <a:t>Le </a:t>
            </a:r>
            <a:r>
              <a:rPr lang="fr-FR" sz="1800" b="1" dirty="0">
                <a:solidFill>
                  <a:schemeClr val="bg2">
                    <a:lumMod val="75000"/>
                  </a:schemeClr>
                </a:solidFill>
                <a:effectLst/>
                <a:latin typeface="Gilroy"/>
                <a:ea typeface="Calibri" panose="020F0502020204030204" pitchFamily="34" charset="0"/>
                <a:cs typeface="Times New Roman" panose="02020603050405020304" pitchFamily="18" charset="0"/>
              </a:rPr>
              <a:t>marron</a:t>
            </a:r>
            <a:r>
              <a:rPr lang="fr-FR" sz="1800" dirty="0">
                <a:effectLst/>
                <a:latin typeface="Gilroy"/>
                <a:ea typeface="Calibri" panose="020F0502020204030204" pitchFamily="34" charset="0"/>
                <a:cs typeface="Times New Roman" panose="02020603050405020304" pitchFamily="18" charset="0"/>
              </a:rPr>
              <a:t> est une couleur neutre, </a:t>
            </a:r>
            <a:r>
              <a:rPr lang="fr-FR" sz="1800" b="1" dirty="0">
                <a:effectLst/>
                <a:latin typeface="Gilroy"/>
                <a:ea typeface="Calibri" panose="020F0502020204030204" pitchFamily="34" charset="0"/>
                <a:cs typeface="Times New Roman" panose="02020603050405020304" pitchFamily="18" charset="0"/>
              </a:rPr>
              <a:t>rassurante</a:t>
            </a:r>
            <a:r>
              <a:rPr lang="fr-FR" sz="1800" dirty="0">
                <a:effectLst/>
                <a:latin typeface="Gilroy"/>
                <a:ea typeface="Calibri" panose="020F0502020204030204" pitchFamily="34" charset="0"/>
                <a:cs typeface="Times New Roman" panose="02020603050405020304" pitchFamily="18" charset="0"/>
              </a:rPr>
              <a:t>, simple et </a:t>
            </a:r>
            <a:r>
              <a:rPr lang="fr-FR" sz="1800" b="1" dirty="0">
                <a:effectLst/>
                <a:latin typeface="Gilroy"/>
                <a:ea typeface="Calibri" panose="020F0502020204030204" pitchFamily="34" charset="0"/>
                <a:cs typeface="Times New Roman" panose="02020603050405020304" pitchFamily="18" charset="0"/>
              </a:rPr>
              <a:t>rustique</a:t>
            </a:r>
            <a:r>
              <a:rPr lang="fr-FR" sz="1800" dirty="0">
                <a:effectLst/>
                <a:latin typeface="Gilroy"/>
                <a:ea typeface="Calibri" panose="020F0502020204030204" pitchFamily="34" charset="0"/>
                <a:cs typeface="Times New Roman" panose="02020603050405020304" pitchFamily="18" charset="0"/>
              </a:rPr>
              <a:t> que l’on peut associer au règne animal </a:t>
            </a:r>
            <a:endParaRPr lang="fr-FR" dirty="0"/>
          </a:p>
        </p:txBody>
      </p:sp>
      <p:sp>
        <p:nvSpPr>
          <p:cNvPr id="5" name="ZoneTexte 4">
            <a:extLst>
              <a:ext uri="{FF2B5EF4-FFF2-40B4-BE49-F238E27FC236}">
                <a16:creationId xmlns:a16="http://schemas.microsoft.com/office/drawing/2014/main" id="{4EB83CED-5F61-47EA-A270-5B8B794E4A87}"/>
              </a:ext>
            </a:extLst>
          </p:cNvPr>
          <p:cNvSpPr txBox="1"/>
          <p:nvPr/>
        </p:nvSpPr>
        <p:spPr>
          <a:xfrm>
            <a:off x="1010654" y="3170970"/>
            <a:ext cx="7058022" cy="646331"/>
          </a:xfrm>
          <a:prstGeom prst="rect">
            <a:avLst/>
          </a:prstGeom>
          <a:noFill/>
        </p:spPr>
        <p:txBody>
          <a:bodyPr wrap="none" rtlCol="0">
            <a:spAutoFit/>
          </a:bodyPr>
          <a:lstStyle/>
          <a:p>
            <a:r>
              <a:rPr lang="fr-FR" sz="1800" b="1" dirty="0">
                <a:effectLst/>
                <a:latin typeface="Gilroy"/>
                <a:ea typeface="Calibri" panose="020F0502020204030204" pitchFamily="34" charset="0"/>
                <a:cs typeface="Times New Roman" panose="02020603050405020304" pitchFamily="18" charset="0"/>
              </a:rPr>
              <a:t>Le </a:t>
            </a:r>
            <a:r>
              <a:rPr lang="fr-FR" sz="1800" b="1" dirty="0">
                <a:solidFill>
                  <a:schemeClr val="bg1"/>
                </a:solidFill>
                <a:effectLst/>
                <a:latin typeface="Gilroy"/>
                <a:ea typeface="Calibri" panose="020F0502020204030204" pitchFamily="34" charset="0"/>
                <a:cs typeface="Times New Roman" panose="02020603050405020304" pitchFamily="18" charset="0"/>
              </a:rPr>
              <a:t>noir</a:t>
            </a:r>
            <a:r>
              <a:rPr lang="fr-FR" sz="1800" dirty="0">
                <a:effectLst/>
                <a:latin typeface="Gilroy"/>
                <a:ea typeface="Calibri" panose="020F0502020204030204" pitchFamily="34" charset="0"/>
                <a:cs typeface="Times New Roman" panose="02020603050405020304" pitchFamily="18" charset="0"/>
              </a:rPr>
              <a:t> comme </a:t>
            </a:r>
            <a:r>
              <a:rPr lang="fr-FR" sz="1800" b="1" dirty="0">
                <a:effectLst/>
                <a:latin typeface="Gilroy"/>
                <a:ea typeface="Calibri" panose="020F0502020204030204" pitchFamily="34" charset="0"/>
                <a:cs typeface="Times New Roman" panose="02020603050405020304" pitchFamily="18" charset="0"/>
              </a:rPr>
              <a:t>le blanc</a:t>
            </a:r>
            <a:r>
              <a:rPr lang="fr-FR" sz="1800" dirty="0">
                <a:effectLst/>
                <a:latin typeface="Gilroy"/>
                <a:ea typeface="Calibri" panose="020F0502020204030204" pitchFamily="34" charset="0"/>
                <a:cs typeface="Times New Roman" panose="02020603050405020304" pitchFamily="18" charset="0"/>
              </a:rPr>
              <a:t> n’est pas à proprement parler une couleur. </a:t>
            </a:r>
          </a:p>
          <a:p>
            <a:r>
              <a:rPr lang="fr-FR" sz="1800" dirty="0">
                <a:effectLst/>
                <a:latin typeface="Gilroy"/>
                <a:ea typeface="Calibri" panose="020F0502020204030204" pitchFamily="34" charset="0"/>
                <a:cs typeface="Times New Roman" panose="02020603050405020304" pitchFamily="18" charset="0"/>
              </a:rPr>
              <a:t>Il est très </a:t>
            </a:r>
            <a:r>
              <a:rPr lang="fr-FR" sz="1800" b="1" dirty="0">
                <a:effectLst/>
                <a:latin typeface="Gilroy"/>
                <a:ea typeface="Calibri" panose="020F0502020204030204" pitchFamily="34" charset="0"/>
                <a:cs typeface="Times New Roman" panose="02020603050405020304" pitchFamily="18" charset="0"/>
              </a:rPr>
              <a:t>neutre</a:t>
            </a:r>
            <a:r>
              <a:rPr lang="fr-FR" sz="1800" dirty="0">
                <a:effectLst/>
                <a:latin typeface="Gilroy"/>
                <a:ea typeface="Calibri" panose="020F0502020204030204" pitchFamily="34" charset="0"/>
                <a:cs typeface="Times New Roman" panose="02020603050405020304" pitchFamily="18" charset="0"/>
              </a:rPr>
              <a:t> et est souvent associé à la </a:t>
            </a:r>
            <a:r>
              <a:rPr lang="fr-FR" sz="1800" b="1" dirty="0">
                <a:effectLst/>
                <a:latin typeface="Gilroy"/>
                <a:ea typeface="Calibri" panose="020F0502020204030204" pitchFamily="34" charset="0"/>
                <a:cs typeface="Times New Roman" panose="02020603050405020304" pitchFamily="18" charset="0"/>
              </a:rPr>
              <a:t>sobriété</a:t>
            </a:r>
            <a:r>
              <a:rPr lang="fr-FR" sz="1800" dirty="0">
                <a:effectLst/>
                <a:latin typeface="Gilroy"/>
                <a:ea typeface="Calibri" panose="020F0502020204030204" pitchFamily="34" charset="0"/>
                <a:cs typeface="Times New Roman" panose="02020603050405020304" pitchFamily="18" charset="0"/>
              </a:rPr>
              <a:t>, au luxe, à l’</a:t>
            </a:r>
            <a:r>
              <a:rPr lang="fr-FR" sz="1800" b="1" dirty="0">
                <a:effectLst/>
                <a:latin typeface="Gilroy"/>
                <a:ea typeface="Calibri" panose="020F0502020204030204" pitchFamily="34" charset="0"/>
                <a:cs typeface="Times New Roman" panose="02020603050405020304" pitchFamily="18" charset="0"/>
              </a:rPr>
              <a:t>élégance</a:t>
            </a:r>
            <a:endParaRPr lang="fr-FR" dirty="0"/>
          </a:p>
        </p:txBody>
      </p:sp>
      <p:sp>
        <p:nvSpPr>
          <p:cNvPr id="6" name="ZoneTexte 5">
            <a:extLst>
              <a:ext uri="{FF2B5EF4-FFF2-40B4-BE49-F238E27FC236}">
                <a16:creationId xmlns:a16="http://schemas.microsoft.com/office/drawing/2014/main" id="{345CCF6B-F586-4139-B698-E9BA9FC8926E}"/>
              </a:ext>
            </a:extLst>
          </p:cNvPr>
          <p:cNvSpPr txBox="1"/>
          <p:nvPr/>
        </p:nvSpPr>
        <p:spPr>
          <a:xfrm>
            <a:off x="1010654" y="3916374"/>
            <a:ext cx="6643357" cy="369332"/>
          </a:xfrm>
          <a:prstGeom prst="rect">
            <a:avLst/>
          </a:prstGeom>
          <a:noFill/>
        </p:spPr>
        <p:txBody>
          <a:bodyPr wrap="none" rtlCol="0">
            <a:spAutoFit/>
          </a:bodyPr>
          <a:lstStyle/>
          <a:p>
            <a:r>
              <a:rPr lang="fr-FR" sz="1800" b="1" dirty="0">
                <a:effectLst/>
                <a:latin typeface="Gilroy"/>
                <a:ea typeface="Calibri" panose="020F0502020204030204" pitchFamily="34" charset="0"/>
                <a:cs typeface="Times New Roman" panose="02020603050405020304" pitchFamily="18" charset="0"/>
              </a:rPr>
              <a:t>Le blanc</a:t>
            </a:r>
            <a:r>
              <a:rPr lang="fr-FR" sz="1800" dirty="0">
                <a:effectLst/>
                <a:latin typeface="Gilroy"/>
                <a:ea typeface="Calibri" panose="020F0502020204030204" pitchFamily="34" charset="0"/>
                <a:cs typeface="Times New Roman" panose="02020603050405020304" pitchFamily="18" charset="0"/>
              </a:rPr>
              <a:t> représente la </a:t>
            </a:r>
            <a:r>
              <a:rPr lang="fr-FR" sz="1800" b="1" dirty="0">
                <a:effectLst/>
                <a:latin typeface="Gilroy"/>
                <a:ea typeface="Calibri" panose="020F0502020204030204" pitchFamily="34" charset="0"/>
                <a:cs typeface="Times New Roman" panose="02020603050405020304" pitchFamily="18" charset="0"/>
              </a:rPr>
              <a:t>pureté</a:t>
            </a:r>
            <a:r>
              <a:rPr lang="fr-FR" sz="1800" dirty="0">
                <a:effectLst/>
                <a:latin typeface="Gilroy"/>
                <a:ea typeface="Calibri" panose="020F0502020204030204" pitchFamily="34" charset="0"/>
                <a:cs typeface="Times New Roman" panose="02020603050405020304" pitchFamily="18" charset="0"/>
              </a:rPr>
              <a:t>, la perfection, la </a:t>
            </a:r>
            <a:r>
              <a:rPr lang="fr-FR" sz="1800" b="1" dirty="0">
                <a:effectLst/>
                <a:latin typeface="Gilroy"/>
                <a:ea typeface="Calibri" panose="020F0502020204030204" pitchFamily="34" charset="0"/>
                <a:cs typeface="Times New Roman" panose="02020603050405020304" pitchFamily="18" charset="0"/>
              </a:rPr>
              <a:t>fraîcheur</a:t>
            </a:r>
            <a:r>
              <a:rPr lang="fr-FR" sz="1800" dirty="0">
                <a:effectLst/>
                <a:latin typeface="Gilroy"/>
                <a:ea typeface="Calibri" panose="020F0502020204030204" pitchFamily="34" charset="0"/>
                <a:cs typeface="Times New Roman" panose="02020603050405020304" pitchFamily="18" charset="0"/>
              </a:rPr>
              <a:t>, la </a:t>
            </a:r>
            <a:r>
              <a:rPr lang="fr-FR" sz="1800" b="1" dirty="0">
                <a:effectLst/>
                <a:latin typeface="Gilroy"/>
                <a:ea typeface="Calibri" panose="020F0502020204030204" pitchFamily="34" charset="0"/>
                <a:cs typeface="Times New Roman" panose="02020603050405020304" pitchFamily="18" charset="0"/>
              </a:rPr>
              <a:t>propreté</a:t>
            </a:r>
            <a:r>
              <a:rPr lang="fr-FR" sz="1800" dirty="0">
                <a:solidFill>
                  <a:srgbClr val="2F2D30"/>
                </a:solidFill>
                <a:effectLst/>
                <a:latin typeface="Gilroy"/>
                <a:ea typeface="Calibri" panose="020F0502020204030204" pitchFamily="34" charset="0"/>
                <a:cs typeface="Times New Roman" panose="02020603050405020304" pitchFamily="18" charset="0"/>
              </a:rPr>
              <a:t>.</a:t>
            </a:r>
            <a:endParaRPr lang="fr-FR" dirty="0"/>
          </a:p>
        </p:txBody>
      </p:sp>
      <p:sp>
        <p:nvSpPr>
          <p:cNvPr id="10" name="ZoneTexte 9">
            <a:extLst>
              <a:ext uri="{FF2B5EF4-FFF2-40B4-BE49-F238E27FC236}">
                <a16:creationId xmlns:a16="http://schemas.microsoft.com/office/drawing/2014/main" id="{FB05596F-A532-47BD-9B0B-EFD6F665DE4E}"/>
              </a:ext>
            </a:extLst>
          </p:cNvPr>
          <p:cNvSpPr txBox="1"/>
          <p:nvPr/>
        </p:nvSpPr>
        <p:spPr>
          <a:xfrm>
            <a:off x="1010654" y="4384779"/>
            <a:ext cx="9440213" cy="369332"/>
          </a:xfrm>
          <a:prstGeom prst="rect">
            <a:avLst/>
          </a:prstGeom>
          <a:noFill/>
        </p:spPr>
        <p:txBody>
          <a:bodyPr wrap="none" rtlCol="0">
            <a:spAutoFit/>
          </a:bodyPr>
          <a:lstStyle/>
          <a:p>
            <a:r>
              <a:rPr lang="fr-FR" sz="1800" b="1" dirty="0">
                <a:effectLst/>
                <a:latin typeface="Gilroy"/>
                <a:ea typeface="Calibri" panose="020F0502020204030204" pitchFamily="34" charset="0"/>
                <a:cs typeface="Times New Roman" panose="02020603050405020304" pitchFamily="18" charset="0"/>
              </a:rPr>
              <a:t>Le </a:t>
            </a:r>
            <a:r>
              <a:rPr lang="fr-FR" sz="1800" b="1" dirty="0">
                <a:solidFill>
                  <a:schemeClr val="tx1">
                    <a:lumMod val="75000"/>
                  </a:schemeClr>
                </a:solidFill>
                <a:effectLst/>
                <a:latin typeface="Gilroy"/>
                <a:ea typeface="Calibri" panose="020F0502020204030204" pitchFamily="34" charset="0"/>
                <a:cs typeface="Times New Roman" panose="02020603050405020304" pitchFamily="18" charset="0"/>
              </a:rPr>
              <a:t>gris</a:t>
            </a:r>
            <a:r>
              <a:rPr lang="fr-FR" sz="1800" dirty="0">
                <a:effectLst/>
                <a:latin typeface="Gilroy"/>
                <a:ea typeface="Calibri" panose="020F0502020204030204" pitchFamily="34" charset="0"/>
                <a:cs typeface="Times New Roman" panose="02020603050405020304" pitchFamily="18" charset="0"/>
              </a:rPr>
              <a:t> est doux, calme, passe-partout et élégant, mais peut paraître triste en trop grande quantité.</a:t>
            </a:r>
            <a:endParaRPr lang="fr-FR" dirty="0"/>
          </a:p>
        </p:txBody>
      </p:sp>
      <p:sp>
        <p:nvSpPr>
          <p:cNvPr id="11" name="ZoneTexte 10">
            <a:extLst>
              <a:ext uri="{FF2B5EF4-FFF2-40B4-BE49-F238E27FC236}">
                <a16:creationId xmlns:a16="http://schemas.microsoft.com/office/drawing/2014/main" id="{1BFBBAB5-74D9-4CB8-A6CF-BD0E5C70F996}"/>
              </a:ext>
            </a:extLst>
          </p:cNvPr>
          <p:cNvSpPr txBox="1"/>
          <p:nvPr/>
        </p:nvSpPr>
        <p:spPr>
          <a:xfrm>
            <a:off x="1010654" y="4853184"/>
            <a:ext cx="7843301" cy="646331"/>
          </a:xfrm>
          <a:prstGeom prst="rect">
            <a:avLst/>
          </a:prstGeom>
          <a:noFill/>
        </p:spPr>
        <p:txBody>
          <a:bodyPr wrap="none" rtlCol="0">
            <a:spAutoFit/>
          </a:bodyPr>
          <a:lstStyle/>
          <a:p>
            <a:r>
              <a:rPr lang="fr-FR" sz="1800" b="1" dirty="0">
                <a:effectLst/>
                <a:latin typeface="Gilroy"/>
                <a:ea typeface="Calibri" panose="020F0502020204030204" pitchFamily="34" charset="0"/>
                <a:cs typeface="Times New Roman" panose="02020603050405020304" pitchFamily="18" charset="0"/>
              </a:rPr>
              <a:t>Le </a:t>
            </a:r>
            <a:r>
              <a:rPr lang="fr-FR" sz="1800" b="1" dirty="0">
                <a:solidFill>
                  <a:schemeClr val="accent6">
                    <a:lumMod val="40000"/>
                    <a:lumOff val="60000"/>
                  </a:schemeClr>
                </a:solidFill>
                <a:effectLst/>
                <a:latin typeface="Gilroy"/>
                <a:ea typeface="Calibri" panose="020F0502020204030204" pitchFamily="34" charset="0"/>
                <a:cs typeface="Times New Roman" panose="02020603050405020304" pitchFamily="18" charset="0"/>
              </a:rPr>
              <a:t>rose</a:t>
            </a:r>
            <a:r>
              <a:rPr lang="fr-FR" sz="1800" dirty="0">
                <a:effectLst/>
                <a:latin typeface="Gilroy"/>
                <a:ea typeface="Calibri" panose="020F0502020204030204" pitchFamily="34" charset="0"/>
                <a:cs typeface="Times New Roman" panose="02020603050405020304" pitchFamily="18" charset="0"/>
              </a:rPr>
              <a:t> est la couleur de la </a:t>
            </a:r>
            <a:r>
              <a:rPr lang="fr-FR" sz="1800" b="1" dirty="0">
                <a:effectLst/>
                <a:latin typeface="Gilroy"/>
                <a:ea typeface="Calibri" panose="020F0502020204030204" pitchFamily="34" charset="0"/>
                <a:cs typeface="Times New Roman" panose="02020603050405020304" pitchFamily="18" charset="0"/>
              </a:rPr>
              <a:t>féminité</a:t>
            </a:r>
            <a:r>
              <a:rPr lang="fr-FR" sz="1800" dirty="0">
                <a:effectLst/>
                <a:latin typeface="Gilroy"/>
                <a:ea typeface="Calibri" panose="020F0502020204030204" pitchFamily="34" charset="0"/>
                <a:cs typeface="Times New Roman" panose="02020603050405020304" pitchFamily="18" charset="0"/>
              </a:rPr>
              <a:t> par excellence, mais également de l’</a:t>
            </a:r>
            <a:r>
              <a:rPr lang="fr-FR" sz="1800" b="1" dirty="0">
                <a:effectLst/>
                <a:latin typeface="Gilroy"/>
                <a:ea typeface="Calibri" panose="020F0502020204030204" pitchFamily="34" charset="0"/>
                <a:cs typeface="Times New Roman" panose="02020603050405020304" pitchFamily="18" charset="0"/>
              </a:rPr>
              <a:t>enfance</a:t>
            </a:r>
            <a:r>
              <a:rPr lang="fr-FR" sz="1800" dirty="0">
                <a:effectLst/>
                <a:latin typeface="Gilroy"/>
                <a:ea typeface="Calibri" panose="020F0502020204030204" pitchFamily="34" charset="0"/>
                <a:cs typeface="Times New Roman" panose="02020603050405020304" pitchFamily="18" charset="0"/>
              </a:rPr>
              <a:t>, </a:t>
            </a:r>
          </a:p>
          <a:p>
            <a:r>
              <a:rPr lang="fr-FR" sz="1800" dirty="0">
                <a:effectLst/>
                <a:latin typeface="Gilroy"/>
                <a:ea typeface="Calibri" panose="020F0502020204030204" pitchFamily="34" charset="0"/>
                <a:cs typeface="Times New Roman" panose="02020603050405020304" pitchFamily="18" charset="0"/>
              </a:rPr>
              <a:t>de la gourmandise et de l’amour </a:t>
            </a:r>
            <a:r>
              <a:rPr lang="fr-FR" sz="1800" b="1" dirty="0">
                <a:effectLst/>
                <a:latin typeface="Gilroy"/>
                <a:ea typeface="Calibri" panose="020F0502020204030204" pitchFamily="34" charset="0"/>
                <a:cs typeface="Times New Roman" panose="02020603050405020304" pitchFamily="18" charset="0"/>
              </a:rPr>
              <a:t>romantique.</a:t>
            </a:r>
            <a:endParaRPr lang="fr-FR" dirty="0"/>
          </a:p>
        </p:txBody>
      </p:sp>
    </p:spTree>
    <p:extLst>
      <p:ext uri="{BB962C8B-B14F-4D97-AF65-F5344CB8AC3E}">
        <p14:creationId xmlns:p14="http://schemas.microsoft.com/office/powerpoint/2010/main" val="6286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Combiner les couleurs</a:t>
            </a:r>
            <a:r>
              <a:rPr lang="fr-FR" sz="2800" dirty="0"/>
              <a:t>.</a:t>
            </a:r>
          </a:p>
        </p:txBody>
      </p:sp>
      <p:sp>
        <p:nvSpPr>
          <p:cNvPr id="4" name="ZoneTexte 3">
            <a:extLst>
              <a:ext uri="{FF2B5EF4-FFF2-40B4-BE49-F238E27FC236}">
                <a16:creationId xmlns:a16="http://schemas.microsoft.com/office/drawing/2014/main" id="{DB092DA0-1611-4C31-8DD7-34A7731EF283}"/>
              </a:ext>
            </a:extLst>
          </p:cNvPr>
          <p:cNvSpPr txBox="1"/>
          <p:nvPr/>
        </p:nvSpPr>
        <p:spPr>
          <a:xfrm>
            <a:off x="856649" y="2690336"/>
            <a:ext cx="5390148" cy="1754326"/>
          </a:xfrm>
          <a:prstGeom prst="rect">
            <a:avLst/>
          </a:prstGeom>
          <a:noFill/>
        </p:spPr>
        <p:txBody>
          <a:bodyPr wrap="square" rtlCol="0">
            <a:spAutoFit/>
          </a:bodyPr>
          <a:lstStyle/>
          <a:p>
            <a:r>
              <a:rPr lang="fr-FR" sz="1800" dirty="0">
                <a:effectLst/>
                <a:latin typeface="Gilroy"/>
                <a:ea typeface="Times New Roman" panose="02020603050405020304" pitchFamily="18" charset="0"/>
              </a:rPr>
              <a:t>Certaines couleurs se combinent mieux que d’autres. Vous pouvez utiliser une palette (appelée cercle chromatique) pour déterminer les couleurs complémentaires d’une teinte donnée et ainsi élaborer une composition agréable à l’œil. </a:t>
            </a:r>
            <a:endParaRPr lang="fr-FR" sz="1800" dirty="0">
              <a:effectLst/>
              <a:latin typeface="Times New Roman" panose="02020603050405020304" pitchFamily="18" charset="0"/>
              <a:ea typeface="Times New Roman" panose="02020603050405020304" pitchFamily="18" charset="0"/>
            </a:endParaRPr>
          </a:p>
          <a:p>
            <a:endParaRPr lang="fr-FR" dirty="0"/>
          </a:p>
        </p:txBody>
      </p:sp>
      <p:pic>
        <p:nvPicPr>
          <p:cNvPr id="9" name="Image 8" descr="cercle chromatique">
            <a:extLst>
              <a:ext uri="{FF2B5EF4-FFF2-40B4-BE49-F238E27FC236}">
                <a16:creationId xmlns:a16="http://schemas.microsoft.com/office/drawing/2014/main" id="{65257F56-0B1D-4152-9906-5020DA2D64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2526" y="2197885"/>
            <a:ext cx="4873625" cy="4502785"/>
          </a:xfrm>
          <a:prstGeom prst="rect">
            <a:avLst/>
          </a:prstGeom>
          <a:noFill/>
          <a:ln>
            <a:noFill/>
          </a:ln>
        </p:spPr>
      </p:pic>
      <p:sp>
        <p:nvSpPr>
          <p:cNvPr id="7" name="ZoneTexte 6">
            <a:extLst>
              <a:ext uri="{FF2B5EF4-FFF2-40B4-BE49-F238E27FC236}">
                <a16:creationId xmlns:a16="http://schemas.microsoft.com/office/drawing/2014/main" id="{9F4974E8-D836-490A-86F1-9FAACD6DE5C9}"/>
              </a:ext>
            </a:extLst>
          </p:cNvPr>
          <p:cNvSpPr txBox="1"/>
          <p:nvPr/>
        </p:nvSpPr>
        <p:spPr>
          <a:xfrm>
            <a:off x="856649" y="4560259"/>
            <a:ext cx="5239352" cy="1754326"/>
          </a:xfrm>
          <a:prstGeom prst="rect">
            <a:avLst/>
          </a:prstGeom>
          <a:noFill/>
        </p:spPr>
        <p:txBody>
          <a:bodyPr wrap="square" rtlCol="0">
            <a:spAutoFit/>
          </a:bodyPr>
          <a:lstStyle/>
          <a:p>
            <a:r>
              <a:rPr lang="fr-FR" sz="1800" dirty="0">
                <a:effectLst/>
                <a:latin typeface="Gilroy"/>
                <a:ea typeface="Times New Roman" panose="02020603050405020304" pitchFamily="18" charset="0"/>
              </a:rPr>
              <a:t>Cependant, ne multipliez pas trop les couleurs. Si la couleur peut dynamiser votre site et attirer les utilisateurs, une surcharge peut également rendre les visiteurs confus. Il est recommandé de ne pas dépasser les 5 couleurs sur un site web.</a:t>
            </a:r>
            <a:endParaRPr lang="fr-FR" sz="1800" dirty="0">
              <a:effectLst/>
              <a:latin typeface="Times New Roman" panose="02020603050405020304" pitchFamily="18" charset="0"/>
              <a:ea typeface="Times New Roman" panose="02020603050405020304" pitchFamily="18" charset="0"/>
            </a:endParaRPr>
          </a:p>
          <a:p>
            <a:endParaRPr lang="fr-FR" dirty="0"/>
          </a:p>
        </p:txBody>
      </p:sp>
    </p:spTree>
    <p:extLst>
      <p:ext uri="{BB962C8B-B14F-4D97-AF65-F5344CB8AC3E}">
        <p14:creationId xmlns:p14="http://schemas.microsoft.com/office/powerpoint/2010/main" val="384235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Sommaire</a:t>
            </a:r>
          </a:p>
        </p:txBody>
      </p:sp>
      <p:sp>
        <p:nvSpPr>
          <p:cNvPr id="12" name="Espace réservé du contenu 11">
            <a:extLst>
              <a:ext uri="{FF2B5EF4-FFF2-40B4-BE49-F238E27FC236}">
                <a16:creationId xmlns:a16="http://schemas.microsoft.com/office/drawing/2014/main" id="{2D0B47EC-99BF-4D97-A6C0-18A0859DDA1E}"/>
              </a:ext>
            </a:extLst>
          </p:cNvPr>
          <p:cNvSpPr>
            <a:spLocks noGrp="1"/>
          </p:cNvSpPr>
          <p:nvPr>
            <p:ph idx="1"/>
          </p:nvPr>
        </p:nvSpPr>
        <p:spPr/>
        <p:txBody>
          <a:bodyPr anchor="ctr">
            <a:normAutofit fontScale="85000" lnSpcReduction="20000"/>
          </a:bodyPr>
          <a:lstStyle/>
          <a:p>
            <a:pPr marL="0" indent="0">
              <a:lnSpc>
                <a:spcPct val="120000"/>
              </a:lnSpc>
              <a:buNone/>
            </a:pPr>
            <a:r>
              <a:rPr lang="fr-FR" dirty="0"/>
              <a:t>MOUVEMENTS ARTISTIQUES </a:t>
            </a:r>
          </a:p>
          <a:p>
            <a:pPr marL="0" indent="0">
              <a:lnSpc>
                <a:spcPct val="120000"/>
              </a:lnSpc>
              <a:buNone/>
            </a:pPr>
            <a:r>
              <a:rPr lang="fr-FR" dirty="0"/>
              <a:t>LES GRILLES</a:t>
            </a:r>
          </a:p>
          <a:p>
            <a:pPr marL="0" indent="0">
              <a:lnSpc>
                <a:spcPct val="120000"/>
              </a:lnSpc>
              <a:buNone/>
            </a:pPr>
            <a:r>
              <a:rPr lang="fr-FR" dirty="0"/>
              <a:t>LA TYPOGRAPHIE DANS LE WEB</a:t>
            </a:r>
          </a:p>
          <a:p>
            <a:pPr marL="0" indent="0">
              <a:lnSpc>
                <a:spcPct val="120000"/>
              </a:lnSpc>
              <a:buNone/>
            </a:pPr>
            <a:r>
              <a:rPr lang="fr-FR" dirty="0"/>
              <a:t>LES COULEURS</a:t>
            </a:r>
          </a:p>
          <a:p>
            <a:pPr marL="0" indent="0">
              <a:lnSpc>
                <a:spcPct val="120000"/>
              </a:lnSpc>
              <a:buNone/>
            </a:pPr>
            <a:r>
              <a:rPr lang="fr-FR" dirty="0"/>
              <a:t>LOGO</a:t>
            </a:r>
          </a:p>
          <a:p>
            <a:pPr marL="0" indent="0">
              <a:lnSpc>
                <a:spcPct val="120000"/>
              </a:lnSpc>
              <a:buNone/>
            </a:pPr>
            <a:r>
              <a:rPr lang="fr-FR" dirty="0"/>
              <a:t>TP LOGO</a:t>
            </a:r>
          </a:p>
          <a:p>
            <a:pPr marL="0" indent="0">
              <a:lnSpc>
                <a:spcPct val="120000"/>
              </a:lnSpc>
              <a:buNone/>
            </a:pPr>
            <a:r>
              <a:rPr lang="fr-FR" dirty="0"/>
              <a:t>TP MISE EN PAGE (Type : une photo un texte)</a:t>
            </a:r>
          </a:p>
          <a:p>
            <a:pPr marL="0" indent="0">
              <a:lnSpc>
                <a:spcPct val="120000"/>
              </a:lnSpc>
              <a:buNone/>
            </a:pPr>
            <a:r>
              <a:rPr lang="fr-FR" dirty="0"/>
              <a:t>DEBRIEFING</a:t>
            </a:r>
          </a:p>
        </p:txBody>
      </p:sp>
    </p:spTree>
    <p:extLst>
      <p:ext uri="{BB962C8B-B14F-4D97-AF65-F5344CB8AC3E}">
        <p14:creationId xmlns:p14="http://schemas.microsoft.com/office/powerpoint/2010/main" val="136677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25 2.22222E-6 L 1.45833E-6 2.22222E-6 " pathEditMode="relative" rAng="0" ptsTypes="AA">
                                      <p:cBhvr>
                                        <p:cTn id="6" dur="2000" fill="hold"/>
                                        <p:tgtEl>
                                          <p:spTgt spid="2"/>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fade">
                                      <p:cBhvr>
                                        <p:cTn id="16" dur="500"/>
                                        <p:tgtEl>
                                          <p:spTgt spid="1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500"/>
                                        <p:tgtEl>
                                          <p:spTgt spid="1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xEl>
                                              <p:pRg st="3" end="3"/>
                                            </p:txEl>
                                          </p:spTgt>
                                        </p:tgtEl>
                                        <p:attrNameLst>
                                          <p:attrName>style.visibility</p:attrName>
                                        </p:attrNameLst>
                                      </p:cBhvr>
                                      <p:to>
                                        <p:strVal val="visible"/>
                                      </p:to>
                                    </p:set>
                                    <p:animEffect transition="in" filter="fade">
                                      <p:cBhvr>
                                        <p:cTn id="26" dur="500"/>
                                        <p:tgtEl>
                                          <p:spTgt spid="1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Effect transition="in" filter="fade">
                                      <p:cBhvr>
                                        <p:cTn id="31" dur="500"/>
                                        <p:tgtEl>
                                          <p:spTgt spid="1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xEl>
                                              <p:pRg st="5" end="5"/>
                                            </p:txEl>
                                          </p:spTgt>
                                        </p:tgtEl>
                                        <p:attrNameLst>
                                          <p:attrName>style.visibility</p:attrName>
                                        </p:attrNameLst>
                                      </p:cBhvr>
                                      <p:to>
                                        <p:strVal val="visible"/>
                                      </p:to>
                                    </p:set>
                                    <p:animEffect transition="in" filter="fade">
                                      <p:cBhvr>
                                        <p:cTn id="36" dur="500"/>
                                        <p:tgtEl>
                                          <p:spTgt spid="1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animEffect transition="in" filter="fade">
                                      <p:cBhvr>
                                        <p:cTn id="41" dur="500"/>
                                        <p:tgtEl>
                                          <p:spTgt spid="1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xEl>
                                              <p:pRg st="7" end="7"/>
                                            </p:txEl>
                                          </p:spTgt>
                                        </p:tgtEl>
                                        <p:attrNameLst>
                                          <p:attrName>style.visibility</p:attrName>
                                        </p:attrNameLst>
                                      </p:cBhvr>
                                      <p:to>
                                        <p:strVal val="visible"/>
                                      </p:to>
                                    </p:set>
                                    <p:animEffect transition="in" filter="fade">
                                      <p:cBhvr>
                                        <p:cTn id="46"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Combiner les couleurs</a:t>
            </a:r>
            <a:r>
              <a:rPr lang="fr-FR" sz="2800" dirty="0"/>
              <a:t>.</a:t>
            </a:r>
          </a:p>
        </p:txBody>
      </p:sp>
      <p:sp>
        <p:nvSpPr>
          <p:cNvPr id="3" name="ZoneTexte 2">
            <a:extLst>
              <a:ext uri="{FF2B5EF4-FFF2-40B4-BE49-F238E27FC236}">
                <a16:creationId xmlns:a16="http://schemas.microsoft.com/office/drawing/2014/main" id="{7E855A38-F467-4E75-9BFD-49E0474AC6C9}"/>
              </a:ext>
            </a:extLst>
          </p:cNvPr>
          <p:cNvSpPr txBox="1"/>
          <p:nvPr/>
        </p:nvSpPr>
        <p:spPr>
          <a:xfrm>
            <a:off x="405849" y="3498747"/>
            <a:ext cx="6285888" cy="461665"/>
          </a:xfrm>
          <a:prstGeom prst="rect">
            <a:avLst/>
          </a:prstGeom>
          <a:noFill/>
        </p:spPr>
        <p:txBody>
          <a:bodyPr wrap="none" rtlCol="0">
            <a:spAutoFit/>
          </a:bodyPr>
          <a:lstStyle/>
          <a:p>
            <a:r>
              <a:rPr lang="fr-FR" sz="2400" dirty="0">
                <a:solidFill>
                  <a:schemeClr val="accent3">
                    <a:lumMod val="50000"/>
                  </a:schemeClr>
                </a:solidFill>
                <a:latin typeface="Gilroy"/>
                <a:ea typeface="Calibri" panose="020F0502020204030204" pitchFamily="34" charset="0"/>
                <a:cs typeface="Times New Roman" panose="02020603050405020304" pitchFamily="18" charset="0"/>
              </a:rPr>
              <a:t>V</a:t>
            </a:r>
            <a:r>
              <a:rPr lang="fr-FR" sz="2400" dirty="0">
                <a:solidFill>
                  <a:schemeClr val="accent3">
                    <a:lumMod val="50000"/>
                  </a:schemeClr>
                </a:solidFill>
                <a:effectLst/>
                <a:latin typeface="Gilroy"/>
                <a:ea typeface="Calibri" panose="020F0502020204030204" pitchFamily="34" charset="0"/>
                <a:cs typeface="Times New Roman" panose="02020603050405020304" pitchFamily="18" charset="0"/>
              </a:rPr>
              <a:t>ert foncé</a:t>
            </a:r>
            <a:r>
              <a:rPr lang="fr-FR" sz="2400" dirty="0">
                <a:solidFill>
                  <a:srgbClr val="2F2D30"/>
                </a:solidFill>
                <a:effectLst/>
                <a:latin typeface="Gilroy"/>
                <a:ea typeface="Calibri" panose="020F0502020204030204" pitchFamily="34" charset="0"/>
                <a:cs typeface="Times New Roman" panose="02020603050405020304" pitchFamily="18" charset="0"/>
              </a:rPr>
              <a:t> ou </a:t>
            </a:r>
            <a:r>
              <a:rPr lang="fr-FR" sz="2400" dirty="0">
                <a:solidFill>
                  <a:srgbClr val="002060"/>
                </a:solidFill>
                <a:latin typeface="Gilroy"/>
                <a:ea typeface="Calibri" panose="020F0502020204030204" pitchFamily="34" charset="0"/>
                <a:cs typeface="Times New Roman" panose="02020603050405020304" pitchFamily="18" charset="0"/>
              </a:rPr>
              <a:t>B</a:t>
            </a:r>
            <a:r>
              <a:rPr lang="fr-FR" sz="2400" dirty="0">
                <a:solidFill>
                  <a:srgbClr val="002060"/>
                </a:solidFill>
                <a:effectLst/>
                <a:latin typeface="Gilroy"/>
                <a:ea typeface="Calibri" panose="020F0502020204030204" pitchFamily="34" charset="0"/>
                <a:cs typeface="Times New Roman" panose="02020603050405020304" pitchFamily="18" charset="0"/>
              </a:rPr>
              <a:t>leu canard </a:t>
            </a:r>
            <a:r>
              <a:rPr lang="fr-FR" sz="2400" dirty="0">
                <a:solidFill>
                  <a:srgbClr val="2F2D30"/>
                </a:solidFill>
                <a:effectLst/>
                <a:latin typeface="Gilroy"/>
                <a:ea typeface="Calibri" panose="020F0502020204030204" pitchFamily="34" charset="0"/>
                <a:cs typeface="Times New Roman" panose="02020603050405020304" pitchFamily="18" charset="0"/>
              </a:rPr>
              <a:t>et du </a:t>
            </a:r>
            <a:r>
              <a:rPr lang="fr-FR" sz="2400" dirty="0">
                <a:solidFill>
                  <a:srgbClr val="FFFF00"/>
                </a:solidFill>
                <a:latin typeface="Gilroy"/>
                <a:ea typeface="Calibri" panose="020F0502020204030204" pitchFamily="34" charset="0"/>
                <a:cs typeface="Times New Roman" panose="02020603050405020304" pitchFamily="18" charset="0"/>
              </a:rPr>
              <a:t>J</a:t>
            </a:r>
            <a:r>
              <a:rPr lang="fr-FR" sz="2400" dirty="0">
                <a:solidFill>
                  <a:srgbClr val="FFFF00"/>
                </a:solidFill>
                <a:effectLst/>
                <a:latin typeface="Gilroy"/>
                <a:ea typeface="Calibri" panose="020F0502020204030204" pitchFamily="34" charset="0"/>
                <a:cs typeface="Times New Roman" panose="02020603050405020304" pitchFamily="18" charset="0"/>
              </a:rPr>
              <a:t>aune moutarde </a:t>
            </a:r>
            <a:endParaRPr lang="fr-FR" sz="2400" dirty="0">
              <a:solidFill>
                <a:srgbClr val="FFFF00"/>
              </a:solidFill>
            </a:endParaRPr>
          </a:p>
        </p:txBody>
      </p:sp>
      <p:pic>
        <p:nvPicPr>
          <p:cNvPr id="8" name="Image 7" descr="cercle chromatique">
            <a:extLst>
              <a:ext uri="{FF2B5EF4-FFF2-40B4-BE49-F238E27FC236}">
                <a16:creationId xmlns:a16="http://schemas.microsoft.com/office/drawing/2014/main" id="{0B0AF680-0DC5-4F06-9B7C-14213FD348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2526" y="2197885"/>
            <a:ext cx="4873625" cy="4502785"/>
          </a:xfrm>
          <a:prstGeom prst="rect">
            <a:avLst/>
          </a:prstGeom>
          <a:noFill/>
          <a:ln>
            <a:noFill/>
          </a:ln>
        </p:spPr>
      </p:pic>
      <p:sp>
        <p:nvSpPr>
          <p:cNvPr id="6" name="ZoneTexte 5">
            <a:extLst>
              <a:ext uri="{FF2B5EF4-FFF2-40B4-BE49-F238E27FC236}">
                <a16:creationId xmlns:a16="http://schemas.microsoft.com/office/drawing/2014/main" id="{10F36814-78A8-4996-B43E-E5E468FDD8BF}"/>
              </a:ext>
            </a:extLst>
          </p:cNvPr>
          <p:cNvSpPr txBox="1"/>
          <p:nvPr/>
        </p:nvSpPr>
        <p:spPr>
          <a:xfrm>
            <a:off x="405849" y="4503578"/>
            <a:ext cx="3035959" cy="461665"/>
          </a:xfrm>
          <a:prstGeom prst="rect">
            <a:avLst/>
          </a:prstGeom>
          <a:noFill/>
        </p:spPr>
        <p:txBody>
          <a:bodyPr wrap="none" rtlCol="0">
            <a:spAutoFit/>
          </a:bodyPr>
          <a:lstStyle/>
          <a:p>
            <a:r>
              <a:rPr lang="fr-FR" sz="2400" dirty="0">
                <a:solidFill>
                  <a:srgbClr val="C00000"/>
                </a:solidFill>
                <a:effectLst/>
                <a:latin typeface="Gilroy"/>
                <a:ea typeface="Times New Roman" panose="02020603050405020304" pitchFamily="18" charset="0"/>
              </a:rPr>
              <a:t>Le </a:t>
            </a:r>
            <a:r>
              <a:rPr lang="fr-FR" sz="2400" dirty="0">
                <a:solidFill>
                  <a:srgbClr val="C00000"/>
                </a:solidFill>
                <a:latin typeface="Gilroy"/>
                <a:ea typeface="Times New Roman" panose="02020603050405020304" pitchFamily="18" charset="0"/>
              </a:rPr>
              <a:t>B</a:t>
            </a:r>
            <a:r>
              <a:rPr lang="fr-FR" sz="2400" dirty="0">
                <a:solidFill>
                  <a:srgbClr val="C00000"/>
                </a:solidFill>
                <a:effectLst/>
                <a:latin typeface="Gilroy"/>
                <a:ea typeface="Times New Roman" panose="02020603050405020304" pitchFamily="18" charset="0"/>
              </a:rPr>
              <a:t>ordeau </a:t>
            </a:r>
            <a:r>
              <a:rPr lang="fr-FR" sz="2400" dirty="0">
                <a:solidFill>
                  <a:srgbClr val="2F2D30"/>
                </a:solidFill>
                <a:effectLst/>
                <a:latin typeface="Gilroy"/>
                <a:ea typeface="Times New Roman" panose="02020603050405020304" pitchFamily="18" charset="0"/>
              </a:rPr>
              <a:t>et </a:t>
            </a:r>
            <a:r>
              <a:rPr lang="fr-FR" sz="2400" dirty="0">
                <a:solidFill>
                  <a:srgbClr val="FEEDD6"/>
                </a:solidFill>
                <a:effectLst/>
                <a:latin typeface="Gilroy"/>
                <a:ea typeface="Times New Roman" panose="02020603050405020304" pitchFamily="18" charset="0"/>
              </a:rPr>
              <a:t>le Beige </a:t>
            </a:r>
            <a:endParaRPr lang="fr-FR" sz="2400" dirty="0">
              <a:solidFill>
                <a:srgbClr val="FEEDD6"/>
              </a:solidFill>
            </a:endParaRPr>
          </a:p>
        </p:txBody>
      </p:sp>
      <p:sp>
        <p:nvSpPr>
          <p:cNvPr id="10" name="ZoneTexte 9">
            <a:extLst>
              <a:ext uri="{FF2B5EF4-FFF2-40B4-BE49-F238E27FC236}">
                <a16:creationId xmlns:a16="http://schemas.microsoft.com/office/drawing/2014/main" id="{F58C34B3-B9B2-4F41-A3C5-2263AC9B0C61}"/>
              </a:ext>
            </a:extLst>
          </p:cNvPr>
          <p:cNvSpPr txBox="1"/>
          <p:nvPr/>
        </p:nvSpPr>
        <p:spPr>
          <a:xfrm>
            <a:off x="405849" y="5624993"/>
            <a:ext cx="3079497" cy="738664"/>
          </a:xfrm>
          <a:prstGeom prst="rect">
            <a:avLst/>
          </a:prstGeom>
          <a:noFill/>
        </p:spPr>
        <p:txBody>
          <a:bodyPr wrap="none" rtlCol="0">
            <a:spAutoFit/>
          </a:bodyPr>
          <a:lstStyle/>
          <a:p>
            <a:r>
              <a:rPr lang="fr-FR" sz="2400" dirty="0">
                <a:solidFill>
                  <a:srgbClr val="2F2D30"/>
                </a:solidFill>
                <a:effectLst/>
                <a:latin typeface="Gilroy"/>
                <a:ea typeface="Times New Roman" panose="02020603050405020304" pitchFamily="18" charset="0"/>
              </a:rPr>
              <a:t>Le </a:t>
            </a:r>
            <a:r>
              <a:rPr lang="fr-FR" sz="2400" dirty="0">
                <a:solidFill>
                  <a:schemeClr val="accent4">
                    <a:lumMod val="60000"/>
                    <a:lumOff val="40000"/>
                  </a:schemeClr>
                </a:solidFill>
                <a:effectLst/>
                <a:latin typeface="Gilroy"/>
                <a:ea typeface="Times New Roman" panose="02020603050405020304" pitchFamily="18" charset="0"/>
              </a:rPr>
              <a:t>Bleu froid </a:t>
            </a:r>
            <a:r>
              <a:rPr lang="fr-FR" sz="2400" dirty="0">
                <a:solidFill>
                  <a:srgbClr val="2F2D30"/>
                </a:solidFill>
                <a:effectLst/>
                <a:latin typeface="Gilroy"/>
                <a:ea typeface="Times New Roman" panose="02020603050405020304" pitchFamily="18" charset="0"/>
              </a:rPr>
              <a:t>et le </a:t>
            </a:r>
            <a:r>
              <a:rPr lang="fr-FR" sz="2400" dirty="0">
                <a:solidFill>
                  <a:schemeClr val="tx1">
                    <a:lumMod val="85000"/>
                  </a:schemeClr>
                </a:solidFill>
                <a:effectLst/>
                <a:latin typeface="Gilroy"/>
                <a:ea typeface="Times New Roman" panose="02020603050405020304" pitchFamily="18" charset="0"/>
              </a:rPr>
              <a:t>Gris</a:t>
            </a:r>
            <a:r>
              <a:rPr lang="fr-FR" sz="2400" dirty="0">
                <a:solidFill>
                  <a:srgbClr val="2F2D30"/>
                </a:solidFill>
                <a:effectLst/>
                <a:latin typeface="Gilroy"/>
                <a:ea typeface="Times New Roman" panose="02020603050405020304" pitchFamily="18" charset="0"/>
              </a:rPr>
              <a:t> :</a:t>
            </a:r>
            <a:endParaRPr lang="fr-FR" sz="2400" dirty="0">
              <a:effectLst/>
              <a:latin typeface="Times New Roman" panose="02020603050405020304" pitchFamily="18" charset="0"/>
              <a:ea typeface="Times New Roman" panose="02020603050405020304" pitchFamily="18" charset="0"/>
            </a:endParaRPr>
          </a:p>
          <a:p>
            <a:endParaRPr lang="fr-FR" dirty="0"/>
          </a:p>
        </p:txBody>
      </p:sp>
    </p:spTree>
    <p:extLst>
      <p:ext uri="{BB962C8B-B14F-4D97-AF65-F5344CB8AC3E}">
        <p14:creationId xmlns:p14="http://schemas.microsoft.com/office/powerpoint/2010/main" val="314924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Combiner les couleurs</a:t>
            </a:r>
            <a:r>
              <a:rPr lang="fr-FR" sz="2800" dirty="0"/>
              <a:t>.</a:t>
            </a:r>
          </a:p>
        </p:txBody>
      </p:sp>
      <p:sp>
        <p:nvSpPr>
          <p:cNvPr id="5" name="ZoneTexte 4">
            <a:extLst>
              <a:ext uri="{FF2B5EF4-FFF2-40B4-BE49-F238E27FC236}">
                <a16:creationId xmlns:a16="http://schemas.microsoft.com/office/drawing/2014/main" id="{22CB7C6D-749D-4120-880D-957A1B762B9B}"/>
              </a:ext>
            </a:extLst>
          </p:cNvPr>
          <p:cNvSpPr txBox="1"/>
          <p:nvPr/>
        </p:nvSpPr>
        <p:spPr>
          <a:xfrm>
            <a:off x="4793495" y="2367815"/>
            <a:ext cx="2605009" cy="461665"/>
          </a:xfrm>
          <a:prstGeom prst="rect">
            <a:avLst/>
          </a:prstGeom>
          <a:noFill/>
        </p:spPr>
        <p:txBody>
          <a:bodyPr wrap="none" rtlCol="0">
            <a:spAutoFit/>
          </a:bodyPr>
          <a:lstStyle/>
          <a:p>
            <a:r>
              <a:rPr lang="fr-FR" sz="2400" dirty="0">
                <a:effectLst/>
                <a:latin typeface="Gilroy"/>
                <a:ea typeface="Times New Roman" panose="02020603050405020304" pitchFamily="18" charset="0"/>
              </a:rPr>
              <a:t>Les couleurs pastel </a:t>
            </a:r>
            <a:endParaRPr lang="fr-FR" sz="2400" dirty="0"/>
          </a:p>
        </p:txBody>
      </p:sp>
      <p:pic>
        <p:nvPicPr>
          <p:cNvPr id="9" name="Image 8">
            <a:extLst>
              <a:ext uri="{FF2B5EF4-FFF2-40B4-BE49-F238E27FC236}">
                <a16:creationId xmlns:a16="http://schemas.microsoft.com/office/drawing/2014/main" id="{52CD50A9-7161-4B4B-A9CB-EDDFAE709F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7673" y="3204866"/>
            <a:ext cx="2996651" cy="3209052"/>
          </a:xfrm>
          <a:prstGeom prst="rect">
            <a:avLst/>
          </a:prstGeom>
          <a:noFill/>
          <a:ln>
            <a:noFill/>
          </a:ln>
        </p:spPr>
      </p:pic>
    </p:spTree>
    <p:extLst>
      <p:ext uri="{BB962C8B-B14F-4D97-AF65-F5344CB8AC3E}">
        <p14:creationId xmlns:p14="http://schemas.microsoft.com/office/powerpoint/2010/main" val="143056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Les outils pour les palettes de couleurs</a:t>
            </a:r>
            <a:r>
              <a:rPr lang="fr-FR" sz="2800" dirty="0"/>
              <a:t>.</a:t>
            </a:r>
          </a:p>
        </p:txBody>
      </p:sp>
      <p:pic>
        <p:nvPicPr>
          <p:cNvPr id="6" name="Image 5" descr="adobecc">
            <a:extLst>
              <a:ext uri="{FF2B5EF4-FFF2-40B4-BE49-F238E27FC236}">
                <a16:creationId xmlns:a16="http://schemas.microsoft.com/office/drawing/2014/main" id="{36E9F14C-34EB-4E5C-B1A7-245E7C2B76E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0630" y="3084077"/>
            <a:ext cx="5760720" cy="3020695"/>
          </a:xfrm>
          <a:prstGeom prst="rect">
            <a:avLst/>
          </a:prstGeom>
          <a:noFill/>
          <a:ln>
            <a:noFill/>
          </a:ln>
        </p:spPr>
      </p:pic>
      <p:sp>
        <p:nvSpPr>
          <p:cNvPr id="3" name="ZoneTexte 2">
            <a:extLst>
              <a:ext uri="{FF2B5EF4-FFF2-40B4-BE49-F238E27FC236}">
                <a16:creationId xmlns:a16="http://schemas.microsoft.com/office/drawing/2014/main" id="{1278D871-0CFD-4D57-BA08-C84348BA7103}"/>
              </a:ext>
            </a:extLst>
          </p:cNvPr>
          <p:cNvSpPr txBox="1"/>
          <p:nvPr/>
        </p:nvSpPr>
        <p:spPr>
          <a:xfrm>
            <a:off x="4610368" y="2387065"/>
            <a:ext cx="2201244" cy="461665"/>
          </a:xfrm>
          <a:prstGeom prst="rect">
            <a:avLst/>
          </a:prstGeom>
          <a:noFill/>
        </p:spPr>
        <p:txBody>
          <a:bodyPr wrap="none" rtlCol="0">
            <a:spAutoFit/>
          </a:bodyPr>
          <a:lstStyle/>
          <a:p>
            <a:r>
              <a:rPr lang="fr-FR" sz="2400" u="sng" dirty="0">
                <a:solidFill>
                  <a:srgbClr val="2F2D30"/>
                </a:solidFill>
                <a:effectLst/>
                <a:latin typeface="Gilroy"/>
                <a:ea typeface="Times New Roman" panose="02020603050405020304" pitchFamily="18" charset="0"/>
                <a:hlinkClick r:id="rId4"/>
              </a:rPr>
              <a:t>Adobe </a:t>
            </a:r>
            <a:r>
              <a:rPr lang="fr-FR" sz="2400" u="sng" dirty="0" err="1">
                <a:solidFill>
                  <a:srgbClr val="2F2D30"/>
                </a:solidFill>
                <a:effectLst/>
                <a:latin typeface="Gilroy"/>
                <a:ea typeface="Times New Roman" panose="02020603050405020304" pitchFamily="18" charset="0"/>
                <a:hlinkClick r:id="rId4"/>
              </a:rPr>
              <a:t>Color</a:t>
            </a:r>
            <a:r>
              <a:rPr lang="fr-FR" sz="2400" u="sng" dirty="0">
                <a:solidFill>
                  <a:srgbClr val="2F2D30"/>
                </a:solidFill>
                <a:effectLst/>
                <a:latin typeface="Gilroy"/>
                <a:ea typeface="Times New Roman" panose="02020603050405020304" pitchFamily="18" charset="0"/>
                <a:hlinkClick r:id="rId4"/>
              </a:rPr>
              <a:t> CC</a:t>
            </a:r>
            <a:r>
              <a:rPr lang="fr-FR" sz="2400" dirty="0">
                <a:solidFill>
                  <a:srgbClr val="2F2D30"/>
                </a:solidFill>
                <a:effectLst/>
                <a:latin typeface="Gilroy"/>
                <a:ea typeface="Times New Roman" panose="02020603050405020304" pitchFamily="18" charset="0"/>
              </a:rPr>
              <a:t> </a:t>
            </a:r>
            <a:endParaRPr lang="fr-FR" sz="2400" dirty="0"/>
          </a:p>
        </p:txBody>
      </p:sp>
    </p:spTree>
    <p:extLst>
      <p:ext uri="{BB962C8B-B14F-4D97-AF65-F5344CB8AC3E}">
        <p14:creationId xmlns:p14="http://schemas.microsoft.com/office/powerpoint/2010/main" val="308538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Les outils pour les palettes de couleurs</a:t>
            </a:r>
            <a:r>
              <a:rPr lang="fr-FR" sz="2800" dirty="0"/>
              <a:t>.</a:t>
            </a:r>
          </a:p>
        </p:txBody>
      </p:sp>
      <p:sp>
        <p:nvSpPr>
          <p:cNvPr id="3" name="ZoneTexte 2">
            <a:extLst>
              <a:ext uri="{FF2B5EF4-FFF2-40B4-BE49-F238E27FC236}">
                <a16:creationId xmlns:a16="http://schemas.microsoft.com/office/drawing/2014/main" id="{1278D871-0CFD-4D57-BA08-C84348BA7103}"/>
              </a:ext>
            </a:extLst>
          </p:cNvPr>
          <p:cNvSpPr txBox="1"/>
          <p:nvPr/>
        </p:nvSpPr>
        <p:spPr>
          <a:xfrm>
            <a:off x="4610368" y="2387065"/>
            <a:ext cx="2119939" cy="461665"/>
          </a:xfrm>
          <a:prstGeom prst="rect">
            <a:avLst/>
          </a:prstGeom>
          <a:noFill/>
        </p:spPr>
        <p:txBody>
          <a:bodyPr wrap="none" rtlCol="0">
            <a:spAutoFit/>
          </a:bodyPr>
          <a:lstStyle/>
          <a:p>
            <a:r>
              <a:rPr lang="fr-FR" sz="2400" u="sng" dirty="0" err="1">
                <a:solidFill>
                  <a:srgbClr val="2F2D30"/>
                </a:solidFill>
                <a:effectLst/>
                <a:latin typeface="Gilroy"/>
                <a:ea typeface="Calibri" panose="020F0502020204030204" pitchFamily="34" charset="0"/>
                <a:cs typeface="Times New Roman" panose="02020603050405020304" pitchFamily="18" charset="0"/>
                <a:hlinkClick r:id="rId3"/>
              </a:rPr>
              <a:t>Designspiration</a:t>
            </a:r>
            <a:endParaRPr lang="fr-FR" sz="2400" dirty="0"/>
          </a:p>
        </p:txBody>
      </p:sp>
      <p:pic>
        <p:nvPicPr>
          <p:cNvPr id="5" name="Image 4" descr="site design inspiration">
            <a:extLst>
              <a:ext uri="{FF2B5EF4-FFF2-40B4-BE49-F238E27FC236}">
                <a16:creationId xmlns:a16="http://schemas.microsoft.com/office/drawing/2014/main" id="{D8D6ABAF-E483-451E-AFFE-E4D87107768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9506" y="3128093"/>
            <a:ext cx="5760720" cy="3239135"/>
          </a:xfrm>
          <a:prstGeom prst="rect">
            <a:avLst/>
          </a:prstGeom>
          <a:noFill/>
          <a:ln>
            <a:noFill/>
          </a:ln>
        </p:spPr>
      </p:pic>
    </p:spTree>
    <p:extLst>
      <p:ext uri="{BB962C8B-B14F-4D97-AF65-F5344CB8AC3E}">
        <p14:creationId xmlns:p14="http://schemas.microsoft.com/office/powerpoint/2010/main" val="38565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LA COULEUR : </a:t>
            </a:r>
            <a:r>
              <a:rPr lang="fr-FR" sz="1800" dirty="0"/>
              <a:t>Les outils pour les palettes de couleurs</a:t>
            </a:r>
            <a:r>
              <a:rPr lang="fr-FR" sz="2800" dirty="0"/>
              <a:t>.</a:t>
            </a:r>
          </a:p>
        </p:txBody>
      </p:sp>
      <p:sp>
        <p:nvSpPr>
          <p:cNvPr id="3" name="ZoneTexte 2">
            <a:extLst>
              <a:ext uri="{FF2B5EF4-FFF2-40B4-BE49-F238E27FC236}">
                <a16:creationId xmlns:a16="http://schemas.microsoft.com/office/drawing/2014/main" id="{1278D871-0CFD-4D57-BA08-C84348BA7103}"/>
              </a:ext>
            </a:extLst>
          </p:cNvPr>
          <p:cNvSpPr txBox="1"/>
          <p:nvPr/>
        </p:nvSpPr>
        <p:spPr>
          <a:xfrm>
            <a:off x="5117740" y="2406315"/>
            <a:ext cx="1244251" cy="461665"/>
          </a:xfrm>
          <a:prstGeom prst="rect">
            <a:avLst/>
          </a:prstGeom>
          <a:noFill/>
        </p:spPr>
        <p:txBody>
          <a:bodyPr wrap="none" rtlCol="0">
            <a:spAutoFit/>
          </a:bodyPr>
          <a:lstStyle/>
          <a:p>
            <a:r>
              <a:rPr lang="fr-FR" sz="2400" u="sng" dirty="0" err="1">
                <a:solidFill>
                  <a:srgbClr val="2F2D30"/>
                </a:solidFill>
                <a:effectLst/>
                <a:latin typeface="Gilroy"/>
                <a:ea typeface="Calibri" panose="020F0502020204030204" pitchFamily="34" charset="0"/>
                <a:cs typeface="Times New Roman" panose="02020603050405020304" pitchFamily="18" charset="0"/>
                <a:hlinkClick r:id="rId3"/>
              </a:rPr>
              <a:t>Paletton</a:t>
            </a:r>
            <a:endParaRPr lang="fr-FR" sz="2400" dirty="0"/>
          </a:p>
        </p:txBody>
      </p:sp>
      <p:pic>
        <p:nvPicPr>
          <p:cNvPr id="6" name="Image 5" descr="exemple site paletton">
            <a:extLst>
              <a:ext uri="{FF2B5EF4-FFF2-40B4-BE49-F238E27FC236}">
                <a16:creationId xmlns:a16="http://schemas.microsoft.com/office/drawing/2014/main" id="{D91853C7-32D5-4FB6-9805-C44877918D9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7771" y="3282215"/>
            <a:ext cx="4629199" cy="3114708"/>
          </a:xfrm>
          <a:prstGeom prst="rect">
            <a:avLst/>
          </a:prstGeom>
          <a:noFill/>
          <a:ln>
            <a:noFill/>
          </a:ln>
        </p:spPr>
      </p:pic>
    </p:spTree>
    <p:extLst>
      <p:ext uri="{BB962C8B-B14F-4D97-AF65-F5344CB8AC3E}">
        <p14:creationId xmlns:p14="http://schemas.microsoft.com/office/powerpoint/2010/main" val="347089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LOGO</a:t>
            </a:r>
            <a:endParaRPr lang="fr-FR" sz="2800" dirty="0"/>
          </a:p>
        </p:txBody>
      </p:sp>
      <p:sp>
        <p:nvSpPr>
          <p:cNvPr id="4" name="ZoneTexte 3">
            <a:extLst>
              <a:ext uri="{FF2B5EF4-FFF2-40B4-BE49-F238E27FC236}">
                <a16:creationId xmlns:a16="http://schemas.microsoft.com/office/drawing/2014/main" id="{C7004A4C-D049-415A-928B-C0AE3C81D22A}"/>
              </a:ext>
            </a:extLst>
          </p:cNvPr>
          <p:cNvSpPr txBox="1"/>
          <p:nvPr/>
        </p:nvSpPr>
        <p:spPr>
          <a:xfrm>
            <a:off x="4093571" y="2502569"/>
            <a:ext cx="3696845" cy="3959930"/>
          </a:xfrm>
          <a:prstGeom prst="rect">
            <a:avLst/>
          </a:prstGeom>
          <a:noFill/>
        </p:spPr>
        <p:txBody>
          <a:bodyPr wrap="none" rtlCol="0">
            <a:spAutoFit/>
          </a:bodyPr>
          <a:lstStyle/>
          <a:p>
            <a:pPr algn="ct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https://www.logaster.fr/</a:t>
            </a:r>
            <a:endParaRPr lang="fr-FR"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https://www.logogarden.com/</a:t>
            </a:r>
            <a:endParaRPr lang="fr-FR"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fr-FR" sz="1800" u="sng" dirty="0">
                <a:solidFill>
                  <a:srgbClr val="0000FF"/>
                </a:solidFill>
                <a:effectLst/>
                <a:latin typeface="Roboto" panose="02000000000000000000" pitchFamily="2" charset="0"/>
                <a:ea typeface="Calibri" panose="020F0502020204030204" pitchFamily="34" charset="0"/>
                <a:cs typeface="Times New Roman" panose="02020603050405020304" pitchFamily="18" charset="0"/>
                <a:hlinkClick r:id="rId5"/>
              </a:rPr>
              <a:t>https://web-tutos.com/fiverr</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(propose des graphistes et leur tarif)</a:t>
            </a:r>
          </a:p>
          <a:p>
            <a:pPr algn="ct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fr-FR" sz="1800" u="sng" dirty="0">
                <a:solidFill>
                  <a:srgbClr val="0000FF"/>
                </a:solidFill>
                <a:effectLst/>
                <a:latin typeface="Roboto" panose="02000000000000000000" pitchFamily="2" charset="0"/>
                <a:ea typeface="Calibri" panose="020F0502020204030204" pitchFamily="34" charset="0"/>
                <a:cs typeface="Times New Roman" panose="02020603050405020304" pitchFamily="18" charset="0"/>
                <a:hlinkClick r:id="rId6"/>
              </a:rPr>
              <a:t>https://web-tutos.com/99designs</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(compétition designers)</a:t>
            </a:r>
          </a:p>
          <a:p>
            <a:pPr algn="ctr"/>
            <a:endParaRPr lang="fr-FR" dirty="0"/>
          </a:p>
        </p:txBody>
      </p:sp>
    </p:spTree>
    <p:extLst>
      <p:ext uri="{BB962C8B-B14F-4D97-AF65-F5344CB8AC3E}">
        <p14:creationId xmlns:p14="http://schemas.microsoft.com/office/powerpoint/2010/main" val="383837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LE NOMBRE D’OR</a:t>
            </a:r>
            <a:endParaRPr lang="fr-FR" sz="2800" dirty="0"/>
          </a:p>
        </p:txBody>
      </p:sp>
      <p:sp>
        <p:nvSpPr>
          <p:cNvPr id="3" name="ZoneTexte 2">
            <a:extLst>
              <a:ext uri="{FF2B5EF4-FFF2-40B4-BE49-F238E27FC236}">
                <a16:creationId xmlns:a16="http://schemas.microsoft.com/office/drawing/2014/main" id="{281257D9-8118-40A3-AC17-6469339C1175}"/>
              </a:ext>
            </a:extLst>
          </p:cNvPr>
          <p:cNvSpPr txBox="1"/>
          <p:nvPr/>
        </p:nvSpPr>
        <p:spPr>
          <a:xfrm>
            <a:off x="2736784" y="3919782"/>
            <a:ext cx="7259295" cy="738664"/>
          </a:xfrm>
          <a:prstGeom prst="rect">
            <a:avLst/>
          </a:prstGeom>
          <a:noFill/>
        </p:spPr>
        <p:txBody>
          <a:bodyPr wrap="none" rtlCol="0">
            <a:spAutoFit/>
          </a:bodyPr>
          <a:lstStyle/>
          <a:p>
            <a:r>
              <a:rPr lang="fr-FR" sz="2400" dirty="0">
                <a:effectLst/>
                <a:latin typeface="Calibri" panose="020F0502020204030204" pitchFamily="34" charset="0"/>
                <a:ea typeface="Calibri" panose="020F0502020204030204" pitchFamily="34" charset="0"/>
                <a:cs typeface="Times New Roman" panose="02020603050405020304" pitchFamily="18" charset="0"/>
                <a:hlinkClick r:id="rId3"/>
              </a:rPr>
              <a:t>https://www.youtube.com/watch?v=5r-_fy39yPU&amp;t=63s</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5" name="ZoneTexte 4">
            <a:extLst>
              <a:ext uri="{FF2B5EF4-FFF2-40B4-BE49-F238E27FC236}">
                <a16:creationId xmlns:a16="http://schemas.microsoft.com/office/drawing/2014/main" id="{3209F156-0E97-40C4-8E35-6B3CBA03DF0C}"/>
              </a:ext>
            </a:extLst>
          </p:cNvPr>
          <p:cNvSpPr txBox="1"/>
          <p:nvPr/>
        </p:nvSpPr>
        <p:spPr>
          <a:xfrm>
            <a:off x="1266926" y="4839169"/>
            <a:ext cx="10199010" cy="369332"/>
          </a:xfrm>
          <a:prstGeom prst="rect">
            <a:avLst/>
          </a:prstGeom>
          <a:noFill/>
        </p:spPr>
        <p:txBody>
          <a:bodyPr wrap="none" rtlCol="0">
            <a:spAutoFit/>
          </a:bodyPr>
          <a:lstStyle/>
          <a:p>
            <a:r>
              <a:rPr lang="fr-FR" dirty="0">
                <a:hlinkClick r:id="rId4"/>
              </a:rPr>
              <a:t>https://www.youtube.com/watch?v=5vKwiQumQLk&amp;list=PLC-Bc3I-b1JQaEh8StGEFEC-wkGu6ovtK</a:t>
            </a:r>
            <a:endParaRPr lang="fr-FR" dirty="0"/>
          </a:p>
        </p:txBody>
      </p:sp>
    </p:spTree>
    <p:extLst>
      <p:ext uri="{BB962C8B-B14F-4D97-AF65-F5344CB8AC3E}">
        <p14:creationId xmlns:p14="http://schemas.microsoft.com/office/powerpoint/2010/main" val="337059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77331 -0.00024 L -2.08333E-7 4.07407E-6 " pathEditMode="relative" rAng="0" ptsTypes="AA">
                                      <p:cBhvr>
                                        <p:cTn id="6" dur="2000" fill="hold"/>
                                        <p:tgtEl>
                                          <p:spTgt spid="2"/>
                                        </p:tgtEl>
                                        <p:attrNameLst>
                                          <p:attrName>ppt_x</p:attrName>
                                          <p:attrName>ppt_y</p:attrName>
                                        </p:attrNameLst>
                                      </p:cBhvr>
                                      <p:rCtr x="3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LE BAUHAUS</a:t>
            </a:r>
          </a:p>
        </p:txBody>
      </p:sp>
      <p:sp>
        <p:nvSpPr>
          <p:cNvPr id="12" name="Espace réservé du contenu 11">
            <a:extLst>
              <a:ext uri="{FF2B5EF4-FFF2-40B4-BE49-F238E27FC236}">
                <a16:creationId xmlns:a16="http://schemas.microsoft.com/office/drawing/2014/main" id="{2D0B47EC-99BF-4D97-A6C0-18A0859DDA1E}"/>
              </a:ext>
            </a:extLst>
          </p:cNvPr>
          <p:cNvSpPr>
            <a:spLocks noGrp="1"/>
          </p:cNvSpPr>
          <p:nvPr>
            <p:ph idx="1"/>
          </p:nvPr>
        </p:nvSpPr>
        <p:spPr/>
        <p:txBody>
          <a:bodyPr anchor="ctr">
            <a:normAutofit/>
          </a:bodyPr>
          <a:lstStyle/>
          <a:p>
            <a:pPr marL="0" indent="0">
              <a:lnSpc>
                <a:spcPct val="120000"/>
              </a:lnSpc>
              <a:buNone/>
            </a:pPr>
            <a:r>
              <a:rPr lang="fr-FR" dirty="0"/>
              <a:t>Fondée en 1919 à Weimar par Walter Gropius. Par extension, Bauhaus désigne un courant artistique concernant, notamment, l'architecture et le design, la modernité, mais également la photographie, le costume et la danse.</a:t>
            </a:r>
          </a:p>
          <a:p>
            <a:pPr marL="0" indent="0">
              <a:lnSpc>
                <a:spcPct val="120000"/>
              </a:lnSpc>
              <a:buNone/>
            </a:pPr>
            <a:endParaRPr lang="fr-FR" dirty="0"/>
          </a:p>
          <a:p>
            <a:pPr marL="0" indent="0">
              <a:lnSpc>
                <a:spcPct val="120000"/>
              </a:lnSpc>
              <a:buNone/>
            </a:pPr>
            <a:r>
              <a:rPr lang="de-DE" dirty="0">
                <a:hlinkClick r:id="rId3"/>
              </a:rPr>
              <a:t>https://www.youtube.com/watch?v=qU2_LiQUNog</a:t>
            </a:r>
            <a:endParaRPr lang="fr-FR" dirty="0"/>
          </a:p>
        </p:txBody>
      </p:sp>
    </p:spTree>
    <p:extLst>
      <p:ext uri="{BB962C8B-B14F-4D97-AF65-F5344CB8AC3E}">
        <p14:creationId xmlns:p14="http://schemas.microsoft.com/office/powerpoint/2010/main" val="57989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28294 0.00208 L -2.08333E-7 4.07407E-6 " pathEditMode="relative" rAng="0" ptsTypes="AA">
                                      <p:cBhvr>
                                        <p:cTn id="6" dur="2000" fill="hold"/>
                                        <p:tgtEl>
                                          <p:spTgt spid="2"/>
                                        </p:tgtEl>
                                        <p:attrNameLst>
                                          <p:attrName>ppt_x</p:attrName>
                                          <p:attrName>ppt_y</p:attrName>
                                        </p:attrNameLst>
                                      </p:cBhvr>
                                      <p:rCtr x="14141" y="-11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fade">
                                      <p:cBhvr>
                                        <p:cTn id="16"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ART NOUVEAU</a:t>
            </a:r>
          </a:p>
        </p:txBody>
      </p:sp>
      <p:sp>
        <p:nvSpPr>
          <p:cNvPr id="12" name="Espace réservé du contenu 11">
            <a:extLst>
              <a:ext uri="{FF2B5EF4-FFF2-40B4-BE49-F238E27FC236}">
                <a16:creationId xmlns:a16="http://schemas.microsoft.com/office/drawing/2014/main" id="{2D0B47EC-99BF-4D97-A6C0-18A0859DDA1E}"/>
              </a:ext>
            </a:extLst>
          </p:cNvPr>
          <p:cNvSpPr>
            <a:spLocks noGrp="1"/>
          </p:cNvSpPr>
          <p:nvPr>
            <p:ph idx="1"/>
          </p:nvPr>
        </p:nvSpPr>
        <p:spPr/>
        <p:txBody>
          <a:bodyPr anchor="ctr">
            <a:normAutofit/>
          </a:bodyPr>
          <a:lstStyle/>
          <a:p>
            <a:pPr marL="0" indent="0">
              <a:lnSpc>
                <a:spcPct val="120000"/>
              </a:lnSpc>
              <a:buNone/>
            </a:pPr>
            <a:r>
              <a:rPr lang="fr-FR" dirty="0"/>
              <a:t>Multiforme et international, le mouvement </a:t>
            </a:r>
            <a:r>
              <a:rPr lang="fr-FR" b="1" dirty="0"/>
              <a:t>Art nouveau</a:t>
            </a:r>
            <a:r>
              <a:rPr lang="fr-FR" dirty="0"/>
              <a:t> est celui des courbes et des arabesques. Librement inspiré par la nature, privilégiant aussi le thème de la femme, il est un pur produit de la Belle Époque (1890–1914)</a:t>
            </a:r>
          </a:p>
          <a:p>
            <a:pPr marL="0" indent="0">
              <a:lnSpc>
                <a:spcPct val="120000"/>
              </a:lnSpc>
              <a:buNone/>
            </a:pPr>
            <a:r>
              <a:rPr lang="de-DE" dirty="0">
                <a:hlinkClick r:id="rId3"/>
              </a:rPr>
              <a:t>https://www.youtube.com/watch?v=YWSqgMOJyzg</a:t>
            </a:r>
            <a:endParaRPr lang="de-DE" dirty="0"/>
          </a:p>
          <a:p>
            <a:pPr marL="0" indent="0">
              <a:lnSpc>
                <a:spcPct val="120000"/>
              </a:lnSpc>
              <a:buNone/>
            </a:pPr>
            <a:r>
              <a:rPr lang="fr-FR" dirty="0">
                <a:hlinkClick r:id="rId4"/>
              </a:rPr>
              <a:t>https://www.youtube.com/watch?v=sX5fXMwKquE </a:t>
            </a:r>
            <a:endParaRPr lang="fr-FR" dirty="0"/>
          </a:p>
        </p:txBody>
      </p:sp>
    </p:spTree>
    <p:extLst>
      <p:ext uri="{BB962C8B-B14F-4D97-AF65-F5344CB8AC3E}">
        <p14:creationId xmlns:p14="http://schemas.microsoft.com/office/powerpoint/2010/main" val="404371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31849 -0.00348 L 0.00612 4.07407E-6 " pathEditMode="relative" rAng="0" ptsTypes="AA">
                                      <p:cBhvr>
                                        <p:cTn id="6" dur="2000" fill="hold"/>
                                        <p:tgtEl>
                                          <p:spTgt spid="2"/>
                                        </p:tgtEl>
                                        <p:attrNameLst>
                                          <p:attrName>ppt_x</p:attrName>
                                          <p:attrName>ppt_y</p:attrName>
                                        </p:attrNameLst>
                                      </p:cBhvr>
                                      <p:rCtr x="16224"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fade">
                                      <p:cBhvr>
                                        <p:cTn id="16" dur="500"/>
                                        <p:tgtEl>
                                          <p:spTgt spid="1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ART DECO</a:t>
            </a:r>
          </a:p>
        </p:txBody>
      </p:sp>
      <p:sp>
        <p:nvSpPr>
          <p:cNvPr id="12" name="Espace réservé du contenu 11">
            <a:extLst>
              <a:ext uri="{FF2B5EF4-FFF2-40B4-BE49-F238E27FC236}">
                <a16:creationId xmlns:a16="http://schemas.microsoft.com/office/drawing/2014/main" id="{2D0B47EC-99BF-4D97-A6C0-18A0859DDA1E}"/>
              </a:ext>
            </a:extLst>
          </p:cNvPr>
          <p:cNvSpPr>
            <a:spLocks noGrp="1"/>
          </p:cNvSpPr>
          <p:nvPr>
            <p:ph idx="1"/>
          </p:nvPr>
        </p:nvSpPr>
        <p:spPr/>
        <p:txBody>
          <a:bodyPr anchor="ctr">
            <a:normAutofit/>
          </a:bodyPr>
          <a:lstStyle/>
          <a:p>
            <a:pPr marL="0" indent="0">
              <a:lnSpc>
                <a:spcPct val="120000"/>
              </a:lnSpc>
              <a:buNone/>
            </a:pPr>
            <a:r>
              <a:rPr lang="fr-FR" dirty="0"/>
              <a:t>l'Art Déco est un mouvement artistique ou une période artistique que l'on situe généralement entre les années 20, 1925, année de l'Exposition Internationale des Arts Décoratifs à Paris étant une année phare et 1939, début de seconde guerre mondiale. On placera toutefois les origines de l'Art Déco dans les années 10, où, en réaction à l'Art Nouveau, jugé trop exubérant.</a:t>
            </a:r>
          </a:p>
          <a:p>
            <a:pPr marL="0" indent="0">
              <a:lnSpc>
                <a:spcPct val="120000"/>
              </a:lnSpc>
              <a:buNone/>
            </a:pPr>
            <a:r>
              <a:rPr lang="fr-FR" dirty="0">
                <a:hlinkClick r:id="rId3"/>
              </a:rPr>
              <a:t>https://www.youtube.com/watch?v=OK2L5UiDWCs</a:t>
            </a:r>
            <a:endParaRPr lang="fr-FR" dirty="0"/>
          </a:p>
        </p:txBody>
      </p:sp>
    </p:spTree>
    <p:extLst>
      <p:ext uri="{BB962C8B-B14F-4D97-AF65-F5344CB8AC3E}">
        <p14:creationId xmlns:p14="http://schemas.microsoft.com/office/powerpoint/2010/main" val="389979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28294 0.00208 L -2.08333E-7 4.07407E-6 " pathEditMode="relative" rAng="0" ptsTypes="AA">
                                      <p:cBhvr>
                                        <p:cTn id="6" dur="2000" fill="hold"/>
                                        <p:tgtEl>
                                          <p:spTgt spid="2"/>
                                        </p:tgtEl>
                                        <p:attrNameLst>
                                          <p:attrName>ppt_x</p:attrName>
                                          <p:attrName>ppt_y</p:attrName>
                                        </p:attrNameLst>
                                      </p:cBhvr>
                                      <p:rCtr x="1414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a:t>
            </a:r>
          </a:p>
        </p:txBody>
      </p:sp>
      <p:sp>
        <p:nvSpPr>
          <p:cNvPr id="12" name="Espace réservé du contenu 11">
            <a:extLst>
              <a:ext uri="{FF2B5EF4-FFF2-40B4-BE49-F238E27FC236}">
                <a16:creationId xmlns:a16="http://schemas.microsoft.com/office/drawing/2014/main" id="{2D0B47EC-99BF-4D97-A6C0-18A0859DDA1E}"/>
              </a:ext>
            </a:extLst>
          </p:cNvPr>
          <p:cNvSpPr>
            <a:spLocks noGrp="1"/>
          </p:cNvSpPr>
          <p:nvPr>
            <p:ph idx="1"/>
          </p:nvPr>
        </p:nvSpPr>
        <p:spPr>
          <a:xfrm>
            <a:off x="808658" y="2480551"/>
            <a:ext cx="9613861" cy="2507189"/>
          </a:xfrm>
        </p:spPr>
        <p:txBody>
          <a:bodyPr anchor="ctr">
            <a:normAutofit/>
          </a:bodyPr>
          <a:lstStyle/>
          <a:p>
            <a:pPr marL="0" indent="0">
              <a:buNone/>
            </a:pPr>
            <a:r>
              <a:rPr lang="fr-FR" dirty="0"/>
              <a:t>"Il y a quelque chose de différent entre ce site et le mien… Il a l'air de faire plus pro et je ne sais pas pourquoi !« </a:t>
            </a:r>
          </a:p>
          <a:p>
            <a:pPr marL="0" indent="0">
              <a:buNone/>
            </a:pPr>
            <a:endParaRPr lang="fr-FR" dirty="0"/>
          </a:p>
          <a:p>
            <a:pPr marL="0" indent="0">
              <a:buNone/>
            </a:pPr>
            <a:r>
              <a:rPr lang="fr-FR" dirty="0"/>
              <a:t>Le site semble déstructuré / désharmonisé.</a:t>
            </a:r>
          </a:p>
        </p:txBody>
      </p:sp>
    </p:spTree>
    <p:extLst>
      <p:ext uri="{BB962C8B-B14F-4D97-AF65-F5344CB8AC3E}">
        <p14:creationId xmlns:p14="http://schemas.microsoft.com/office/powerpoint/2010/main" val="247533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28294 0.00208 L -2.08333E-7 4.07407E-6 " pathEditMode="relative" rAng="0" ptsTypes="AA">
                                      <p:cBhvr>
                                        <p:cTn id="6" dur="2000" fill="hold"/>
                                        <p:tgtEl>
                                          <p:spTgt spid="2"/>
                                        </p:tgtEl>
                                        <p:attrNameLst>
                                          <p:attrName>ppt_x</p:attrName>
                                          <p:attrName>ppt_y</p:attrName>
                                        </p:attrNameLst>
                                      </p:cBhvr>
                                      <p:rCtr x="14141" y="-11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fade">
                                      <p:cBhvr>
                                        <p:cTn id="16"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GRILLES</a:t>
            </a:r>
          </a:p>
        </p:txBody>
      </p:sp>
      <p:sp>
        <p:nvSpPr>
          <p:cNvPr id="4" name="Espace réservé du contenu 11">
            <a:extLst>
              <a:ext uri="{FF2B5EF4-FFF2-40B4-BE49-F238E27FC236}">
                <a16:creationId xmlns:a16="http://schemas.microsoft.com/office/drawing/2014/main" id="{C3AD9C51-3FE9-4EA6-8782-258EE914E2DE}"/>
              </a:ext>
            </a:extLst>
          </p:cNvPr>
          <p:cNvSpPr txBox="1">
            <a:spLocks/>
          </p:cNvSpPr>
          <p:nvPr/>
        </p:nvSpPr>
        <p:spPr>
          <a:xfrm>
            <a:off x="680321" y="2802202"/>
            <a:ext cx="9613861" cy="125359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dirty="0"/>
              <a:t>Pas d'inquiétude, vous n'avez sans doute pas utilisé de grille dans votre design !</a:t>
            </a:r>
          </a:p>
          <a:p>
            <a:pPr marL="0" indent="0">
              <a:buFont typeface="Arial" panose="020B0604020202020204" pitchFamily="34" charset="0"/>
              <a:buNone/>
            </a:pPr>
            <a:endParaRPr lang="fr-FR" dirty="0"/>
          </a:p>
        </p:txBody>
      </p:sp>
      <p:pic>
        <p:nvPicPr>
          <p:cNvPr id="7" name="Image 6" descr="Exemple de grille">
            <a:extLst>
              <a:ext uri="{FF2B5EF4-FFF2-40B4-BE49-F238E27FC236}">
                <a16:creationId xmlns:a16="http://schemas.microsoft.com/office/drawing/2014/main" id="{A303B300-7E56-49D2-B07B-05B2DCBE6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64092" y="4055797"/>
            <a:ext cx="6139277" cy="2163191"/>
          </a:xfrm>
          <a:prstGeom prst="rect">
            <a:avLst/>
          </a:prstGeom>
          <a:noFill/>
          <a:ln>
            <a:noFill/>
          </a:ln>
        </p:spPr>
      </p:pic>
    </p:spTree>
    <p:extLst>
      <p:ext uri="{BB962C8B-B14F-4D97-AF65-F5344CB8AC3E}">
        <p14:creationId xmlns:p14="http://schemas.microsoft.com/office/powerpoint/2010/main" val="100857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28294 0.00208 L -2.08333E-7 4.07407E-6 " pathEditMode="relative" rAng="0" ptsTypes="AA">
                                      <p:cBhvr>
                                        <p:cTn id="6" dur="2000" fill="hold"/>
                                        <p:tgtEl>
                                          <p:spTgt spid="2"/>
                                        </p:tgtEl>
                                        <p:attrNameLst>
                                          <p:attrName>ppt_x</p:attrName>
                                          <p:attrName>ppt_y</p:attrName>
                                        </p:attrNameLst>
                                      </p:cBhvr>
                                      <p:rCtr x="14141" y="-11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3826</TotalTime>
  <Words>5442</Words>
  <Application>Microsoft Office PowerPoint</Application>
  <PresentationFormat>Grand écran</PresentationFormat>
  <Paragraphs>497</Paragraphs>
  <Slides>46</Slides>
  <Notes>46</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46</vt:i4>
      </vt:variant>
    </vt:vector>
  </HeadingPairs>
  <TitlesOfParts>
    <vt:vector size="60" baseType="lpstr">
      <vt:lpstr>Arial</vt:lpstr>
      <vt:lpstr>Arial</vt:lpstr>
      <vt:lpstr>Baskerville Old Face</vt:lpstr>
      <vt:lpstr>Calibri</vt:lpstr>
      <vt:lpstr>Cambria</vt:lpstr>
      <vt:lpstr>Georgia</vt:lpstr>
      <vt:lpstr>Gilroy</vt:lpstr>
      <vt:lpstr>Roboto</vt:lpstr>
      <vt:lpstr>Segoe UI</vt:lpstr>
      <vt:lpstr>Segoe UI Emoji</vt:lpstr>
      <vt:lpstr>Symbol</vt:lpstr>
      <vt:lpstr>Times New Roman</vt:lpstr>
      <vt:lpstr>Trebuchet MS</vt:lpstr>
      <vt:lpstr>Berlin</vt:lpstr>
      <vt:lpstr>Présentation PowerPoint</vt:lpstr>
      <vt:lpstr>Présentation PowerPoint</vt:lpstr>
      <vt:lpstr>Quel est le but de cette journée ?</vt:lpstr>
      <vt:lpstr>Sommaire</vt:lpstr>
      <vt:lpstr>LE BAUHAUS</vt:lpstr>
      <vt:lpstr>ART NOUVEAU</vt:lpstr>
      <vt:lpstr>ART DECO</vt:lpstr>
      <vt:lpstr>GRILLES</vt:lpstr>
      <vt:lpstr>GRILLES</vt:lpstr>
      <vt:lpstr>GRILLES : Anatomie</vt:lpstr>
      <vt:lpstr>GRILLES : Anatomie</vt:lpstr>
      <vt:lpstr>GRILLES : Anatomie</vt:lpstr>
      <vt:lpstr>GRILLES : Anatomie</vt:lpstr>
      <vt:lpstr>GRILLES : Anatomie</vt:lpstr>
      <vt:lpstr>GRILLES : Comment choisir sa grille ?</vt:lpstr>
      <vt:lpstr>GRILLES : Où trouver des grilles ?</vt:lpstr>
      <vt:lpstr>GRILLES : Où trouver des grilles ?</vt:lpstr>
      <vt:lpstr>GRILLES : Agencement des grilles ?</vt:lpstr>
      <vt:lpstr>GRILLES :</vt:lpstr>
      <vt:lpstr>GRILLES : Pour aller plus loin !</vt:lpstr>
      <vt:lpstr>GRILLES : Conclusion !</vt:lpstr>
      <vt:lpstr>TYPOGRAPHIE</vt:lpstr>
      <vt:lpstr>TYPOGRAPHIE</vt:lpstr>
      <vt:lpstr>TYPOGRAPHIE</vt:lpstr>
      <vt:lpstr>TYPOGRAPHIE</vt:lpstr>
      <vt:lpstr>TYPOGRAPHIE</vt:lpstr>
      <vt:lpstr>TYPOGRAPHIE</vt:lpstr>
      <vt:lpstr>TYPOGRAPHIE</vt:lpstr>
      <vt:lpstr>TYPOGRAPHIE</vt:lpstr>
      <vt:lpstr>LA COULEUR : Une bonne couleur pour son site ?!</vt:lpstr>
      <vt:lpstr>LA COULEUR : Choisir les couleurs.</vt:lpstr>
      <vt:lpstr>LA COULEUR : Choisir les couleurs.</vt:lpstr>
      <vt:lpstr>LA COULEUR : Eléments à prendre en compte.</vt:lpstr>
      <vt:lpstr>LA COULEUR : Eléments à prendre en compte.</vt:lpstr>
      <vt:lpstr>LA COULEUR : Eléments à prendre en compte.</vt:lpstr>
      <vt:lpstr>LA COULEUR : Signification des couleurs.</vt:lpstr>
      <vt:lpstr>LA COULEUR : Signification des couleurs.</vt:lpstr>
      <vt:lpstr>LA COULEUR : Signification des couleurs.</vt:lpstr>
      <vt:lpstr>LA COULEUR : Combiner les couleurs.</vt:lpstr>
      <vt:lpstr>LA COULEUR : Combiner les couleurs.</vt:lpstr>
      <vt:lpstr>LA COULEUR : Combiner les couleurs.</vt:lpstr>
      <vt:lpstr>LA COULEUR : Les outils pour les palettes de couleurs.</vt:lpstr>
      <vt:lpstr>LA COULEUR : Les outils pour les palettes de couleurs.</vt:lpstr>
      <vt:lpstr>LA COULEUR : Les outils pour les palettes de couleurs.</vt:lpstr>
      <vt:lpstr>LOGO</vt:lpstr>
      <vt:lpstr>LE NOMBRE D’OR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dc:title>
  <dc:creator>jc MAIROT</dc:creator>
  <cp:lastModifiedBy>jc MAIROT</cp:lastModifiedBy>
  <cp:revision>198</cp:revision>
  <dcterms:created xsi:type="dcterms:W3CDTF">2021-06-21T07:00:12Z</dcterms:created>
  <dcterms:modified xsi:type="dcterms:W3CDTF">2021-11-30T17:42:35Z</dcterms:modified>
</cp:coreProperties>
</file>